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7"/>
  </p:notesMasterIdLst>
  <p:sldIdLst>
    <p:sldId id="311" r:id="rId2"/>
    <p:sldId id="314" r:id="rId3"/>
    <p:sldId id="312" r:id="rId4"/>
    <p:sldId id="316" r:id="rId5"/>
    <p:sldId id="315" r:id="rId6"/>
    <p:sldId id="317" r:id="rId7"/>
    <p:sldId id="382" r:id="rId8"/>
    <p:sldId id="319" r:id="rId9"/>
    <p:sldId id="321" r:id="rId10"/>
    <p:sldId id="325" r:id="rId11"/>
    <p:sldId id="374" r:id="rId12"/>
    <p:sldId id="324" r:id="rId13"/>
    <p:sldId id="347" r:id="rId14"/>
    <p:sldId id="350" r:id="rId15"/>
    <p:sldId id="346" r:id="rId16"/>
    <p:sldId id="351" r:id="rId17"/>
    <p:sldId id="348" r:id="rId18"/>
    <p:sldId id="349" r:id="rId19"/>
    <p:sldId id="334" r:id="rId20"/>
    <p:sldId id="337" r:id="rId21"/>
    <p:sldId id="336" r:id="rId22"/>
    <p:sldId id="340" r:id="rId23"/>
    <p:sldId id="339" r:id="rId24"/>
    <p:sldId id="342" r:id="rId25"/>
    <p:sldId id="333" r:id="rId26"/>
    <p:sldId id="353" r:id="rId27"/>
    <p:sldId id="285" r:id="rId28"/>
    <p:sldId id="384" r:id="rId29"/>
    <p:sldId id="357" r:id="rId30"/>
    <p:sldId id="358" r:id="rId31"/>
    <p:sldId id="360" r:id="rId32"/>
    <p:sldId id="361" r:id="rId33"/>
    <p:sldId id="362" r:id="rId34"/>
    <p:sldId id="363" r:id="rId35"/>
    <p:sldId id="364" r:id="rId36"/>
    <p:sldId id="369" r:id="rId37"/>
    <p:sldId id="370" r:id="rId38"/>
    <p:sldId id="371" r:id="rId39"/>
    <p:sldId id="379" r:id="rId40"/>
    <p:sldId id="261" r:id="rId41"/>
    <p:sldId id="385" r:id="rId42"/>
    <p:sldId id="386" r:id="rId43"/>
    <p:sldId id="366" r:id="rId44"/>
    <p:sldId id="380" r:id="rId45"/>
    <p:sldId id="292" r:id="rId46"/>
  </p:sldIdLst>
  <p:sldSz cx="9144000" cy="5143500" type="screen16x9"/>
  <p:notesSz cx="6858000" cy="9144000"/>
  <p:embeddedFontLst>
    <p:embeddedFont>
      <p:font typeface="Cambria Math" panose="02040503050406030204" pitchFamily="18" charset="0"/>
      <p:regular r:id="rId48"/>
    </p:embeddedFont>
    <p:embeddedFont>
      <p:font typeface="Fira Sans" panose="020B0604020202020204" charset="0"/>
      <p:regular r:id="rId49"/>
      <p:bold r:id="rId50"/>
      <p:italic r:id="rId51"/>
      <p:boldItalic r:id="rId52"/>
    </p:embeddedFont>
    <p:embeddedFont>
      <p:font typeface="DM Sans" panose="020B0604020202020204" charset="0"/>
      <p:regular r:id="rId53"/>
      <p:bold r:id="rId54"/>
      <p:italic r:id="rId55"/>
      <p:boldItalic r:id="rId56"/>
    </p:embeddedFont>
    <p:embeddedFont>
      <p:font typeface="Nunito Sans ExtraBold" panose="020B0604020202020204" charset="0"/>
      <p:bold r:id="rId57"/>
      <p:boldItalic r:id="rId58"/>
    </p:embeddedFont>
    <p:embeddedFont>
      <p:font typeface="Viga" panose="020B0604020202020204" charset="0"/>
      <p:regular r:id="rId59"/>
    </p:embeddedFont>
    <p:embeddedFont>
      <p:font typeface="맑은 고딕" panose="020B0503020000020004" pitchFamily="34" charset="-127"/>
      <p:regular r:id="rId60"/>
      <p:bold r:id="rId61"/>
    </p:embeddedFont>
    <p:embeddedFont>
      <p:font typeface="Fira Sans Extra Condensed Medium"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8062C4-88C0-476B-9B64-599EC3E6CB30}">
  <a:tblStyle styleId="{1D8062C4-88C0-476B-9B64-599EC3E6CB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Στυλ με θέμα 1 - Έμφαση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Φωτεινό στυλ 3 - Έμφαση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5301" autoAdjust="0"/>
  </p:normalViewPr>
  <p:slideViewPr>
    <p:cSldViewPr snapToGrid="0">
      <p:cViewPr varScale="1">
        <p:scale>
          <a:sx n="125" d="100"/>
          <a:sy n="125" d="100"/>
        </p:scale>
        <p:origin x="840" y="102"/>
      </p:cViewPr>
      <p:guideLst>
        <p:guide orient="horz" pos="461"/>
        <p:guide pos="2880"/>
        <p:guide pos="456"/>
        <p:guide orient="horz" pos="1732"/>
        <p:guide orient="horz" pos="2664"/>
      </p:guideLst>
    </p:cSldViewPr>
  </p:slideViewPr>
  <p:notesTextViewPr>
    <p:cViewPr>
      <p:scale>
        <a:sx n="1" d="1"/>
        <a:sy n="1" d="1"/>
      </p:scale>
      <p:origin x="0" y="0"/>
    </p:cViewPr>
  </p:notesTextViewPr>
  <p:notesViewPr>
    <p:cSldViewPr snapToGrid="0">
      <p:cViewPr varScale="1">
        <p:scale>
          <a:sx n="84" d="100"/>
          <a:sy n="84" d="100"/>
        </p:scale>
        <p:origin x="233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594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98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577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8"/>
        <p:cNvGrpSpPr/>
        <p:nvPr/>
      </p:nvGrpSpPr>
      <p:grpSpPr>
        <a:xfrm>
          <a:off x="0" y="0"/>
          <a:ext cx="0" cy="0"/>
          <a:chOff x="0" y="0"/>
          <a:chExt cx="0" cy="0"/>
        </a:xfrm>
      </p:grpSpPr>
      <p:sp>
        <p:nvSpPr>
          <p:cNvPr id="3929" name="Google Shape;3929;g6bf9e59999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0" name="Google Shape;3930;g6bf9e59999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136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664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361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48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78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n-US"/>
          </a:p>
        </p:txBody>
      </p:sp>
    </p:spTree>
    <p:extLst>
      <p:ext uri="{BB962C8B-B14F-4D97-AF65-F5344CB8AC3E}">
        <p14:creationId xmlns:p14="http://schemas.microsoft.com/office/powerpoint/2010/main" val="1915643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7436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extLst>
      <p:ext uri="{BB962C8B-B14F-4D97-AF65-F5344CB8AC3E}">
        <p14:creationId xmlns:p14="http://schemas.microsoft.com/office/powerpoint/2010/main" val="392706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95814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9" r:id="rId6"/>
    <p:sldLayoutId id="2147483665"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lah.github.io/posts/2015-08-Understanding-LSTMs/"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Federated_learning"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OpenMined/PySyft"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cckuailong/DgaDet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baderj/domain_generation_algorithms"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ata.netlab.360.com/dga/" TargetMode="External"/><Relationship Id="rId2" Type="http://schemas.openxmlformats.org/officeDocument/2006/relationships/hyperlink" Target="https://github.com/chrmor/DGA_domains_dataset" TargetMode="Externa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IBM/FedMA" TargetMode="External"/><Relationship Id="rId2" Type="http://schemas.openxmlformats.org/officeDocument/2006/relationships/hyperlink" Target="https://github.com/litian96/FedPro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0.xml"/><Relationship Id="rId7" Type="http://schemas.openxmlformats.org/officeDocument/2006/relationships/hyperlink" Target="http://docplayer.net/16497189-Conficker-working-grouplessons%20learned.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20.xml"/><Relationship Id="rId5" Type="http://schemas.openxmlformats.org/officeDocument/2006/relationships/hyperlink" Target="https://arxiv.org/abs/1611.00791" TargetMode="External"/><Relationship Id="rId4" Type="http://schemas.openxmlformats.org/officeDocument/2006/relationships/slide" Target="slide11.xml"/><Relationship Id="rId9"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161" name="Google Shape;161;p29"/>
          <p:cNvGrpSpPr/>
          <p:nvPr/>
        </p:nvGrpSpPr>
        <p:grpSpPr>
          <a:xfrm>
            <a:off x="446994" y="1326601"/>
            <a:ext cx="2624303" cy="327980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5" name="Εικόνα 13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400000"/>
                    </a14:imgEffect>
                    <a14:imgEffect>
                      <a14:brightnessContrast bright="20000" contrast="4000"/>
                    </a14:imgEffect>
                  </a14:imgLayer>
                </a14:imgProps>
              </a:ext>
            </a:extLst>
          </a:blip>
          <a:stretch>
            <a:fillRect/>
          </a:stretch>
        </p:blipFill>
        <p:spPr>
          <a:xfrm>
            <a:off x="682175" y="16920"/>
            <a:ext cx="1390293" cy="1306264"/>
          </a:xfrm>
          <a:prstGeom prst="rect">
            <a:avLst/>
          </a:prstGeom>
          <a:solidFill>
            <a:schemeClr val="accent3">
              <a:lumMod val="60000"/>
              <a:lumOff val="40000"/>
            </a:schemeClr>
          </a:solidFill>
          <a:effectLst>
            <a:outerShdw sx="48000" sy="48000" algn="ctr" rotWithShape="0">
              <a:schemeClr val="accent3">
                <a:lumMod val="60000"/>
                <a:lumOff val="40000"/>
              </a:schemeClr>
            </a:outerShdw>
            <a:softEdge rad="0"/>
          </a:effectLst>
        </p:spPr>
      </p:pic>
      <p:sp>
        <p:nvSpPr>
          <p:cNvPr id="2" name="TextBox 1"/>
          <p:cNvSpPr txBox="1"/>
          <p:nvPr/>
        </p:nvSpPr>
        <p:spPr>
          <a:xfrm>
            <a:off x="1973752" y="183364"/>
            <a:ext cx="5643773" cy="830997"/>
          </a:xfrm>
          <a:prstGeom prst="rect">
            <a:avLst/>
          </a:prstGeom>
          <a:noFill/>
        </p:spPr>
        <p:txBody>
          <a:bodyPr wrap="square" rtlCol="0">
            <a:spAutoFit/>
          </a:bodyPr>
          <a:lstStyle/>
          <a:p>
            <a:r>
              <a:rPr lang="el-GR" sz="1200" dirty="0">
                <a:latin typeface="Times New Roman" panose="02020603050405020304" pitchFamily="18" charset="0"/>
                <a:cs typeface="Times New Roman" panose="02020603050405020304" pitchFamily="18" charset="0"/>
              </a:rPr>
              <a:t>Εθνικό Μετσόβιο Πολυτεχνείο</a:t>
            </a:r>
          </a:p>
          <a:p>
            <a:r>
              <a:rPr lang="el-GR" sz="1200" dirty="0">
                <a:latin typeface="Times New Roman" panose="02020603050405020304" pitchFamily="18" charset="0"/>
                <a:cs typeface="Times New Roman" panose="02020603050405020304" pitchFamily="18" charset="0"/>
              </a:rPr>
              <a:t>Σχολή Ηλεκτρολόγων Μηχανικών και Μηχανικών Υπολογιστών</a:t>
            </a:r>
          </a:p>
          <a:p>
            <a:r>
              <a:rPr lang="el-GR" sz="1200" dirty="0">
                <a:latin typeface="Times New Roman" panose="02020603050405020304" pitchFamily="18" charset="0"/>
                <a:cs typeface="Times New Roman" panose="02020603050405020304" pitchFamily="18" charset="0"/>
              </a:rPr>
              <a:t>Τομέας Επικοινωνιών, Ηλεκτρονικής και Συστημάτων Πληροφορικής</a:t>
            </a:r>
          </a:p>
          <a:p>
            <a:r>
              <a:rPr lang="en-US" sz="1200" dirty="0">
                <a:latin typeface="Times New Roman" panose="02020603050405020304" pitchFamily="18" charset="0"/>
                <a:cs typeface="Times New Roman" panose="02020603050405020304" pitchFamily="18" charset="0"/>
              </a:rPr>
              <a:t>NETMODE (NETWORK MANAGEMENT &amp; OPTIMAL DESIGN LABORATORY)</a:t>
            </a:r>
          </a:p>
        </p:txBody>
      </p:sp>
      <p:sp>
        <p:nvSpPr>
          <p:cNvPr id="136" name="Google Shape;158;p29"/>
          <p:cNvSpPr/>
          <p:nvPr/>
        </p:nvSpPr>
        <p:spPr>
          <a:xfrm rot="-7509504">
            <a:off x="5497644" y="49889"/>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9;p29"/>
          <p:cNvSpPr txBox="1">
            <a:spLocks noGrp="1"/>
          </p:cNvSpPr>
          <p:nvPr>
            <p:ph type="ctrTitle"/>
          </p:nvPr>
        </p:nvSpPr>
        <p:spPr>
          <a:xfrm>
            <a:off x="3277696" y="1939686"/>
            <a:ext cx="5346704" cy="1478479"/>
          </a:xfrm>
          <a:prstGeom prst="rect">
            <a:avLst/>
          </a:prstGeom>
          <a:effectLst>
            <a:outerShdw blurRad="50800" dist="50800" dir="4260000" algn="ctr" rotWithShape="0">
              <a:srgbClr val="000000">
                <a:alpha val="43137"/>
              </a:srgbClr>
            </a:outerShdw>
          </a:effectLst>
        </p:spPr>
        <p:txBody>
          <a:bodyPr spcFirstLastPara="1" wrap="square" lIns="91425" tIns="91425" rIns="91425" bIns="91425" anchor="b" anchorCtr="0">
            <a:noAutofit/>
          </a:bodyPr>
          <a:lstStyle/>
          <a:p>
            <a:pPr lvl="0"/>
            <a:r>
              <a:rPr lang="el-GR" sz="3200" dirty="0" smtClean="0">
                <a:latin typeface="Times New Roman" panose="02020603050405020304" pitchFamily="18" charset="0"/>
                <a:cs typeface="Times New Roman" panose="02020603050405020304" pitchFamily="18" charset="0"/>
              </a:rPr>
              <a:t>Ανίχνευση </a:t>
            </a:r>
            <a:r>
              <a:rPr lang="el-GR" sz="3200" dirty="0">
                <a:latin typeface="Times New Roman" panose="02020603050405020304" pitchFamily="18" charset="0"/>
                <a:cs typeface="Times New Roman" panose="02020603050405020304" pitchFamily="18" charset="0"/>
              </a:rPr>
              <a:t>Κίνησης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DGA-Based Botnet </a:t>
            </a:r>
            <a:r>
              <a:rPr lang="el-GR" sz="3200" dirty="0">
                <a:latin typeface="Times New Roman" panose="02020603050405020304" pitchFamily="18" charset="0"/>
                <a:cs typeface="Times New Roman" panose="02020603050405020304" pitchFamily="18" charset="0"/>
              </a:rPr>
              <a:t>με Μεθόδους </a:t>
            </a:r>
            <a:r>
              <a:rPr lang="en-US" sz="3200" dirty="0">
                <a:latin typeface="Times New Roman" panose="02020603050405020304" pitchFamily="18" charset="0"/>
                <a:cs typeface="Times New Roman" panose="02020603050405020304" pitchFamily="18" charset="0"/>
              </a:rPr>
              <a:t>Federated Learning</a:t>
            </a:r>
            <a:endParaRPr sz="3200" dirty="0">
              <a:solidFill>
                <a:schemeClr val="lt2"/>
              </a:solidFill>
            </a:endParaRPr>
          </a:p>
        </p:txBody>
      </p:sp>
      <p:sp>
        <p:nvSpPr>
          <p:cNvPr id="137" name="TextBox 136"/>
          <p:cNvSpPr txBox="1"/>
          <p:nvPr/>
        </p:nvSpPr>
        <p:spPr>
          <a:xfrm>
            <a:off x="3232998" y="3432813"/>
            <a:ext cx="2750880" cy="461665"/>
          </a:xfrm>
          <a:prstGeom prst="rect">
            <a:avLst/>
          </a:prstGeom>
          <a:noFill/>
        </p:spPr>
        <p:txBody>
          <a:bodyPr wrap="square" rtlCol="0">
            <a:spAutoFit/>
          </a:bodyPr>
          <a:lstStyle/>
          <a:p>
            <a:r>
              <a:rPr lang="el-GR" sz="1200" b="1" dirty="0"/>
              <a:t>Συγγραφή</a:t>
            </a:r>
            <a:r>
              <a:rPr lang="en-US" sz="1200" b="1" dirty="0"/>
              <a:t>:</a:t>
            </a:r>
            <a:r>
              <a:rPr lang="en-US" sz="1200" dirty="0"/>
              <a:t> </a:t>
            </a:r>
            <a:r>
              <a:rPr lang="el-GR" sz="1200" dirty="0"/>
              <a:t>Γεώργιος </a:t>
            </a:r>
            <a:r>
              <a:rPr lang="el-GR" sz="1200" dirty="0" smtClean="0"/>
              <a:t>Σουλιώτης</a:t>
            </a:r>
          </a:p>
          <a:p>
            <a:r>
              <a:rPr lang="el-GR" sz="1200" dirty="0"/>
              <a:t> </a:t>
            </a:r>
            <a:r>
              <a:rPr lang="el-GR" sz="1200" dirty="0" smtClean="0"/>
              <a:t>                 </a:t>
            </a:r>
            <a:endParaRPr lang="en-US" sz="1200" dirty="0"/>
          </a:p>
        </p:txBody>
      </p:sp>
      <p:sp>
        <p:nvSpPr>
          <p:cNvPr id="139" name="TextBox 138"/>
          <p:cNvSpPr txBox="1"/>
          <p:nvPr/>
        </p:nvSpPr>
        <p:spPr>
          <a:xfrm>
            <a:off x="3230902" y="3855565"/>
            <a:ext cx="3105504" cy="461665"/>
          </a:xfrm>
          <a:prstGeom prst="rect">
            <a:avLst/>
          </a:prstGeom>
          <a:noFill/>
        </p:spPr>
        <p:txBody>
          <a:bodyPr wrap="square" rtlCol="0">
            <a:spAutoFit/>
          </a:bodyPr>
          <a:lstStyle/>
          <a:p>
            <a:r>
              <a:rPr lang="el-GR" sz="1200" b="1" dirty="0"/>
              <a:t>Επιβλέπων</a:t>
            </a:r>
            <a:r>
              <a:rPr lang="en-US" sz="1200" b="1" dirty="0"/>
              <a:t>:</a:t>
            </a:r>
            <a:r>
              <a:rPr lang="en-US" sz="1200" dirty="0"/>
              <a:t> </a:t>
            </a:r>
            <a:r>
              <a:rPr lang="el-GR" sz="1200" dirty="0"/>
              <a:t>Συμεών Παπαβασιλείου</a:t>
            </a:r>
          </a:p>
          <a:p>
            <a:r>
              <a:rPr lang="el-GR" sz="1200" dirty="0"/>
              <a:t>                    </a:t>
            </a:r>
            <a:r>
              <a:rPr lang="el-GR" sz="1200" dirty="0" smtClean="0"/>
              <a:t>  Καθηγητής </a:t>
            </a:r>
            <a:r>
              <a:rPr lang="el-GR" sz="1200" dirty="0"/>
              <a:t>Ε.Μ.Π.</a:t>
            </a:r>
            <a:endParaRPr lang="en-US" sz="1200" dirty="0"/>
          </a:p>
        </p:txBody>
      </p:sp>
      <p:sp>
        <p:nvSpPr>
          <p:cNvPr id="3" name="TextBox 2"/>
          <p:cNvSpPr txBox="1"/>
          <p:nvPr/>
        </p:nvSpPr>
        <p:spPr>
          <a:xfrm>
            <a:off x="3224948" y="4371125"/>
            <a:ext cx="5682832" cy="646331"/>
          </a:xfrm>
          <a:prstGeom prst="rect">
            <a:avLst/>
          </a:prstGeom>
          <a:noFill/>
        </p:spPr>
        <p:txBody>
          <a:bodyPr wrap="square" rtlCol="0">
            <a:spAutoFit/>
          </a:bodyPr>
          <a:lstStyle/>
          <a:p>
            <a:r>
              <a:rPr lang="el-GR" sz="1200" b="1" dirty="0" smtClean="0"/>
              <a:t>Συμμετοχή στην Επίβλεψη</a:t>
            </a:r>
            <a:r>
              <a:rPr lang="en-US" sz="1200" b="1" dirty="0" smtClean="0"/>
              <a:t>:</a:t>
            </a:r>
          </a:p>
          <a:p>
            <a:r>
              <a:rPr lang="el-GR" sz="1200" dirty="0" smtClean="0"/>
              <a:t>Βασίλης Μάγκλαρης                                     Νίκος Κωστόπουλος</a:t>
            </a:r>
          </a:p>
          <a:p>
            <a:r>
              <a:rPr lang="el-GR" sz="1200" dirty="0" smtClean="0"/>
              <a:t>Ομότιμος Καθηγητής Ε.Μ.Π.                        Υποψήφιος Διδάκτωρ Ε.Μ.Π.</a:t>
            </a:r>
          </a:p>
        </p:txBody>
      </p:sp>
    </p:spTree>
    <p:extLst>
      <p:ext uri="{BB962C8B-B14F-4D97-AF65-F5344CB8AC3E}">
        <p14:creationId xmlns:p14="http://schemas.microsoft.com/office/powerpoint/2010/main" val="968024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242903" y="0"/>
            <a:ext cx="8760420" cy="539700"/>
          </a:xfrm>
        </p:spPr>
        <p:txBody>
          <a:bodyPr/>
          <a:lstStyle/>
          <a:p>
            <a:r>
              <a:rPr lang="el-GR" b="1" dirty="0">
                <a:latin typeface="+mj-lt"/>
              </a:rPr>
              <a:t>Άμυνα - Τεχνικές Ανίχνευσης Κίνησης </a:t>
            </a:r>
            <a:r>
              <a:rPr lang="en-US" b="1" dirty="0" smtClean="0">
                <a:latin typeface="+mj-lt"/>
              </a:rPr>
              <a:t>DGA</a:t>
            </a:r>
            <a:r>
              <a:rPr lang="el-GR" b="1" dirty="0">
                <a:latin typeface="+mj-lt"/>
              </a:rPr>
              <a:t>-</a:t>
            </a:r>
            <a:r>
              <a:rPr lang="en-US" b="1" dirty="0">
                <a:latin typeface="+mj-lt"/>
              </a:rPr>
              <a:t>Based Botnet </a:t>
            </a:r>
          </a:p>
        </p:txBody>
      </p:sp>
      <p:sp>
        <p:nvSpPr>
          <p:cNvPr id="4" name="Google Shape;158;p29"/>
          <p:cNvSpPr/>
          <p:nvPr/>
        </p:nvSpPr>
        <p:spPr>
          <a:xfrm rot="19248468">
            <a:off x="-663854" y="87288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Θέση κειμένου 1"/>
          <p:cNvSpPr>
            <a:spLocks noGrp="1"/>
          </p:cNvSpPr>
          <p:nvPr>
            <p:ph type="body" idx="1"/>
          </p:nvPr>
        </p:nvSpPr>
        <p:spPr>
          <a:xfrm>
            <a:off x="242903" y="598303"/>
            <a:ext cx="7636694" cy="4269387"/>
          </a:xfrm>
        </p:spPr>
        <p:txBody>
          <a:bodyPr/>
          <a:lstStyle/>
          <a:p>
            <a:pPr marL="495300" indent="-342900">
              <a:buAutoNum type="arabicParenR"/>
            </a:pPr>
            <a:r>
              <a:rPr lang="el-GR" sz="1600" b="1" dirty="0" smtClean="0"/>
              <a:t>Ανασκοπικές </a:t>
            </a:r>
            <a:r>
              <a:rPr lang="el-GR" sz="1600" b="1" dirty="0"/>
              <a:t>(</a:t>
            </a:r>
            <a:r>
              <a:rPr lang="en-US" sz="1600" b="1" dirty="0"/>
              <a:t>Retrospective</a:t>
            </a:r>
            <a:r>
              <a:rPr lang="el-GR" sz="1600" b="1" dirty="0"/>
              <a:t>)</a:t>
            </a:r>
            <a:r>
              <a:rPr lang="el-GR" sz="1600" dirty="0"/>
              <a:t>: </a:t>
            </a:r>
            <a:r>
              <a:rPr lang="el-GR" sz="1600" dirty="0" smtClean="0"/>
              <a:t>βασίζονται </a:t>
            </a:r>
            <a:r>
              <a:rPr lang="el-GR" sz="1600" dirty="0"/>
              <a:t>στην ομοιότητα των </a:t>
            </a:r>
            <a:r>
              <a:rPr lang="el-GR" sz="1600" dirty="0" smtClean="0"/>
              <a:t>NXDomain responses </a:t>
            </a:r>
            <a:r>
              <a:rPr lang="el-GR" sz="1600" dirty="0"/>
              <a:t>που επιστρέφονται σε δύο η περισσότερους </a:t>
            </a:r>
            <a:r>
              <a:rPr lang="el-GR" sz="1600" dirty="0" smtClean="0"/>
              <a:t>hosts. Μολυσμένες συσκευές </a:t>
            </a:r>
            <a:r>
              <a:rPr lang="el-GR" sz="1600" dirty="0"/>
              <a:t>που ανήκουν στο ίδιο </a:t>
            </a:r>
            <a:r>
              <a:rPr lang="el-GR" sz="1600" dirty="0" smtClean="0"/>
              <a:t>botnet </a:t>
            </a:r>
            <a:r>
              <a:rPr lang="el-GR" sz="1600" dirty="0"/>
              <a:t>και εκτελούν τον ίδιο </a:t>
            </a:r>
            <a:r>
              <a:rPr lang="el-GR" sz="1600" dirty="0" smtClean="0"/>
              <a:t>DGA, </a:t>
            </a:r>
            <a:r>
              <a:rPr lang="el-GR" sz="1600" dirty="0"/>
              <a:t>θα λαμβάνουν συχνότερα αποκρίσεις σφάλματος </a:t>
            </a:r>
            <a:r>
              <a:rPr lang="el-GR" sz="1600" dirty="0" smtClean="0"/>
              <a:t>NXDomain </a:t>
            </a:r>
            <a:r>
              <a:rPr lang="el-GR" sz="1600" dirty="0"/>
              <a:t>(σε σχέση </a:t>
            </a:r>
            <a:r>
              <a:rPr lang="el-GR" sz="1600" dirty="0" smtClean="0"/>
              <a:t>με </a:t>
            </a:r>
            <a:r>
              <a:rPr lang="el-GR" sz="1600" dirty="0"/>
              <a:t>καλόβουλους </a:t>
            </a:r>
            <a:r>
              <a:rPr lang="el-GR" sz="1600" dirty="0" smtClean="0"/>
              <a:t>hosts </a:t>
            </a:r>
            <a:r>
              <a:rPr lang="el-GR" sz="1600" dirty="0"/>
              <a:t>που εκτέλεσαν λάθος </a:t>
            </a:r>
            <a:r>
              <a:rPr lang="el-GR" sz="1600" dirty="0" smtClean="0"/>
              <a:t>DNS query </a:t>
            </a:r>
            <a:r>
              <a:rPr lang="el-GR" sz="1600" dirty="0"/>
              <a:t>λόγω τυπογραφικού) και μάλιστα αυτές θα είναι παρόμοιες μεταξύ τους με μεγάλη πιθανότητα</a:t>
            </a:r>
            <a:r>
              <a:rPr lang="el-GR" sz="1600" dirty="0" smtClean="0"/>
              <a:t>.</a:t>
            </a:r>
          </a:p>
          <a:p>
            <a:pPr marL="152400" indent="0">
              <a:buNone/>
            </a:pPr>
            <a:endParaRPr lang="el-GR" sz="1600" dirty="0"/>
          </a:p>
          <a:p>
            <a:pPr marL="152400" indent="0">
              <a:buNone/>
            </a:pPr>
            <a:r>
              <a:rPr lang="el-GR" sz="1600" dirty="0"/>
              <a:t>Σύμφωνα με τους </a:t>
            </a:r>
            <a:r>
              <a:rPr lang="en-US" sz="1600" dirty="0"/>
              <a:t>Krishnan</a:t>
            </a:r>
            <a:r>
              <a:rPr lang="el-GR" sz="1600" dirty="0"/>
              <a:t> </a:t>
            </a:r>
            <a:r>
              <a:rPr lang="en-US" sz="1600" dirty="0"/>
              <a:t>et al. </a:t>
            </a:r>
            <a:r>
              <a:rPr lang="el-GR" sz="1600" dirty="0"/>
              <a:t> </a:t>
            </a:r>
            <a:r>
              <a:rPr lang="en-US" sz="1600" dirty="0"/>
              <a:t>     </a:t>
            </a:r>
            <a:r>
              <a:rPr lang="el-GR" sz="1600" dirty="0"/>
              <a:t>εμφανίζουν</a:t>
            </a:r>
            <a:r>
              <a:rPr lang="en-US" sz="1600" dirty="0" smtClean="0"/>
              <a:t>:</a:t>
            </a:r>
            <a:endParaRPr lang="el-GR" sz="1600" dirty="0" smtClean="0"/>
          </a:p>
          <a:p>
            <a:pPr>
              <a:buFont typeface="Arial" panose="020B0604020202020204" pitchFamily="34" charset="0"/>
              <a:buChar char="•"/>
            </a:pPr>
            <a:r>
              <a:rPr lang="el-GR" sz="1600" dirty="0" smtClean="0"/>
              <a:t>Σημαντικές </a:t>
            </a:r>
            <a:r>
              <a:rPr lang="el-GR" sz="1600" dirty="0"/>
              <a:t>χρονικές καθυστερήσεις κατά την</a:t>
            </a:r>
            <a:r>
              <a:rPr lang="en-US" sz="1600" dirty="0"/>
              <a:t> </a:t>
            </a:r>
            <a:r>
              <a:rPr lang="el-GR" sz="1600" dirty="0"/>
              <a:t>ανίνευση (μη επιθυμητό για </a:t>
            </a:r>
            <a:r>
              <a:rPr lang="en-US" sz="1600" dirty="0"/>
              <a:t>real time </a:t>
            </a:r>
            <a:r>
              <a:rPr lang="el-GR" sz="1600" dirty="0" smtClean="0"/>
              <a:t>εφαρμογή</a:t>
            </a:r>
            <a:r>
              <a:rPr lang="en-US" sz="1600" dirty="0" smtClean="0"/>
              <a:t>, </a:t>
            </a:r>
            <a:r>
              <a:rPr lang="el-GR" sz="1600" dirty="0" smtClean="0"/>
              <a:t>ο </a:t>
            </a:r>
            <a:r>
              <a:rPr lang="en-US" sz="1600" dirty="0" smtClean="0"/>
              <a:t>C&amp;C </a:t>
            </a:r>
            <a:r>
              <a:rPr lang="el-GR" sz="1600" dirty="0" smtClean="0"/>
              <a:t>μπορεί να έχει αλλάξει </a:t>
            </a:r>
            <a:r>
              <a:rPr lang="en-US" sz="1600" dirty="0" smtClean="0"/>
              <a:t>domain name</a:t>
            </a:r>
            <a:r>
              <a:rPr lang="el-GR" sz="1600" dirty="0" smtClean="0"/>
              <a:t> πριν την ανίχνευση).</a:t>
            </a:r>
            <a:endParaRPr lang="el-GR" sz="1600" dirty="0"/>
          </a:p>
          <a:p>
            <a:pPr marL="152400" indent="0">
              <a:buNone/>
            </a:pPr>
            <a:endParaRPr lang="el-GR" sz="1600" dirty="0"/>
          </a:p>
          <a:p>
            <a:pPr marL="152400" indent="0">
              <a:buNone/>
            </a:pPr>
            <a:r>
              <a:rPr lang="el-GR" sz="1600" dirty="0"/>
              <a:t>Ιδανικά πρέπει να εκτελούνται προβλέψεις σε πραγματικό χρόνο, σε επίπεδο μεμονωμένων </a:t>
            </a:r>
            <a:r>
              <a:rPr lang="en-US" sz="1600" dirty="0"/>
              <a:t>domain names</a:t>
            </a:r>
            <a:r>
              <a:rPr lang="el-GR" sz="1600" dirty="0"/>
              <a:t>.</a:t>
            </a:r>
            <a:endParaRPr lang="el-GR" sz="1600" b="1" dirty="0"/>
          </a:p>
          <a:p>
            <a:pPr marL="152400" indent="0">
              <a:buNone/>
            </a:pPr>
            <a:endParaRPr lang="el-GR" sz="1600" b="1" dirty="0"/>
          </a:p>
          <a:p>
            <a:pPr marL="152400" indent="0">
              <a:buNone/>
            </a:pPr>
            <a:r>
              <a:rPr lang="el-GR" sz="1600" b="1" dirty="0"/>
              <a:t>2)   Πραγματικού χρόνου </a:t>
            </a:r>
            <a:r>
              <a:rPr lang="en-US" sz="1600" b="1" dirty="0"/>
              <a:t>(Real time)</a:t>
            </a:r>
            <a:r>
              <a:rPr lang="el-GR" sz="1600" dirty="0"/>
              <a:t>: </a:t>
            </a:r>
            <a:r>
              <a:rPr lang="el-GR" sz="1600" dirty="0" smtClean="0"/>
              <a:t>ανίχνευση </a:t>
            </a:r>
            <a:r>
              <a:rPr lang="en-US" sz="1600" dirty="0" smtClean="0"/>
              <a:t>DGA</a:t>
            </a:r>
            <a:r>
              <a:rPr lang="el-GR" sz="1600" dirty="0" smtClean="0"/>
              <a:t> </a:t>
            </a:r>
            <a:r>
              <a:rPr lang="el-GR" sz="1600" dirty="0"/>
              <a:t>domain names αποκλειστικά με πληροφορίες </a:t>
            </a:r>
            <a:r>
              <a:rPr lang="el-GR" sz="1600" dirty="0" smtClean="0"/>
              <a:t>από </a:t>
            </a:r>
            <a:r>
              <a:rPr lang="el-GR" sz="1600" dirty="0"/>
              <a:t>τη μορφή των ονομάτων </a:t>
            </a:r>
            <a:r>
              <a:rPr lang="el-GR" sz="1600" dirty="0" smtClean="0"/>
              <a:t>καθαυτών.</a:t>
            </a:r>
            <a:endParaRPr lang="en-US" sz="1600" dirty="0"/>
          </a:p>
        </p:txBody>
      </p:sp>
      <p:sp>
        <p:nvSpPr>
          <p:cNvPr id="2" name="TextBox 1">
            <a:hlinkClick r:id="rId2" action="ppaction://hlinksldjump"/>
          </p:cNvPr>
          <p:cNvSpPr txBox="1"/>
          <p:nvPr/>
        </p:nvSpPr>
        <p:spPr>
          <a:xfrm>
            <a:off x="3410761" y="2336757"/>
            <a:ext cx="403342" cy="307777"/>
          </a:xfrm>
          <a:prstGeom prst="rect">
            <a:avLst/>
          </a:prstGeom>
          <a:noFill/>
        </p:spPr>
        <p:txBody>
          <a:bodyPr wrap="square" rtlCol="0">
            <a:spAutoFit/>
          </a:bodyPr>
          <a:lstStyle/>
          <a:p>
            <a:r>
              <a:rPr lang="en-US" dirty="0">
                <a:hlinkClick r:id="rId2" action="ppaction://hlinksldjump"/>
              </a:rPr>
              <a:t>[1]</a:t>
            </a:r>
            <a:endParaRPr lang="en-US" dirty="0"/>
          </a:p>
        </p:txBody>
      </p:sp>
    </p:spTree>
    <p:extLst>
      <p:ext uri="{BB962C8B-B14F-4D97-AF65-F5344CB8AC3E}">
        <p14:creationId xmlns:p14="http://schemas.microsoft.com/office/powerpoint/2010/main" val="2789764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bg1"/>
            </a:gs>
            <a:gs pos="0">
              <a:schemeClr val="bg1"/>
            </a:gs>
            <a:gs pos="100000">
              <a:schemeClr val="accent6"/>
            </a:gs>
          </a:gsLst>
          <a:lin ang="5400000" scaled="1"/>
        </a:gradFill>
        <a:effectLst/>
      </p:bgPr>
    </p:bg>
    <p:spTree>
      <p:nvGrpSpPr>
        <p:cNvPr id="1" name=""/>
        <p:cNvGrpSpPr/>
        <p:nvPr/>
      </p:nvGrpSpPr>
      <p:grpSpPr>
        <a:xfrm>
          <a:off x="0" y="0"/>
          <a:ext cx="0" cy="0"/>
          <a:chOff x="0" y="0"/>
          <a:chExt cx="0" cy="0"/>
        </a:xfrm>
      </p:grpSpPr>
      <p:sp>
        <p:nvSpPr>
          <p:cNvPr id="80" name="TextBox 79"/>
          <p:cNvSpPr txBox="1"/>
          <p:nvPr/>
        </p:nvSpPr>
        <p:spPr>
          <a:xfrm>
            <a:off x="481692" y="131258"/>
            <a:ext cx="8093727" cy="461665"/>
          </a:xfrm>
          <a:prstGeom prst="rect">
            <a:avLst/>
          </a:prstGeom>
          <a:noFill/>
        </p:spPr>
        <p:txBody>
          <a:bodyPr wrap="square" rtlCol="0">
            <a:spAutoFit/>
          </a:bodyPr>
          <a:lstStyle/>
          <a:p>
            <a:r>
              <a:rPr lang="el-GR" sz="2400" b="1" dirty="0" smtClean="0">
                <a:solidFill>
                  <a:srgbClr val="002060"/>
                </a:solidFill>
              </a:rPr>
              <a:t>Ανίχνευση</a:t>
            </a:r>
            <a:r>
              <a:rPr lang="en-US" sz="2400" b="1" dirty="0" smtClean="0">
                <a:solidFill>
                  <a:srgbClr val="002060"/>
                </a:solidFill>
              </a:rPr>
              <a:t> </a:t>
            </a:r>
            <a:r>
              <a:rPr lang="el-GR" sz="2400" b="1" dirty="0">
                <a:solidFill>
                  <a:srgbClr val="002060"/>
                </a:solidFill>
              </a:rPr>
              <a:t>σε Πραγματικό Χρόνο </a:t>
            </a:r>
            <a:endParaRPr lang="en-US" sz="2400" b="1" dirty="0">
              <a:solidFill>
                <a:srgbClr val="002060"/>
              </a:solidFill>
            </a:endParaRPr>
          </a:p>
        </p:txBody>
      </p:sp>
      <p:sp>
        <p:nvSpPr>
          <p:cNvPr id="2" name="TextBox 1"/>
          <p:cNvSpPr txBox="1"/>
          <p:nvPr/>
        </p:nvSpPr>
        <p:spPr>
          <a:xfrm>
            <a:off x="177796" y="645296"/>
            <a:ext cx="7929339" cy="523220"/>
          </a:xfrm>
          <a:prstGeom prst="rect">
            <a:avLst/>
          </a:prstGeom>
          <a:noFill/>
        </p:spPr>
        <p:txBody>
          <a:bodyPr wrap="square" rtlCol="0">
            <a:spAutoFit/>
          </a:bodyPr>
          <a:lstStyle/>
          <a:p>
            <a:pPr marL="342900" indent="-342900">
              <a:buFont typeface="Wingdings" panose="05000000000000000000" pitchFamily="2" charset="2"/>
              <a:buChar char="v"/>
            </a:pPr>
            <a:r>
              <a:rPr lang="el-GR" b="1" u="sng" dirty="0">
                <a:solidFill>
                  <a:srgbClr val="002060"/>
                </a:solidFill>
              </a:rPr>
              <a:t>Με Αυτόματη Eξαγωγή Χαρακτηριστικών</a:t>
            </a:r>
            <a:r>
              <a:rPr lang="el-GR" b="1" dirty="0">
                <a:solidFill>
                  <a:srgbClr val="002060"/>
                </a:solidFill>
              </a:rPr>
              <a:t> (</a:t>
            </a:r>
            <a:r>
              <a:rPr lang="en-US" b="1" dirty="0">
                <a:solidFill>
                  <a:srgbClr val="002060"/>
                </a:solidFill>
              </a:rPr>
              <a:t>Deep Learning</a:t>
            </a:r>
            <a:r>
              <a:rPr lang="el-GR" b="1" dirty="0">
                <a:solidFill>
                  <a:srgbClr val="002060"/>
                </a:solidFill>
              </a:rPr>
              <a:t>)</a:t>
            </a:r>
            <a:endParaRPr lang="en-US" b="1" dirty="0">
              <a:solidFill>
                <a:srgbClr val="002060"/>
              </a:solidFill>
            </a:endParaRPr>
          </a:p>
          <a:p>
            <a:pPr marL="342900" indent="-342900">
              <a:buFont typeface="Wingdings" panose="05000000000000000000" pitchFamily="2" charset="2"/>
              <a:buChar char="ü"/>
            </a:pPr>
            <a:r>
              <a:rPr lang="el-GR" dirty="0">
                <a:solidFill>
                  <a:srgbClr val="002060"/>
                </a:solidFill>
              </a:rPr>
              <a:t>Εξοικονόμηση χρόνου, διατήρηση γενίκευσης</a:t>
            </a:r>
            <a:r>
              <a:rPr lang="en-US" dirty="0">
                <a:solidFill>
                  <a:srgbClr val="002060"/>
                </a:solidFill>
              </a:rPr>
              <a:t>, </a:t>
            </a:r>
            <a:r>
              <a:rPr lang="el-GR" dirty="0">
                <a:solidFill>
                  <a:srgbClr val="002060"/>
                </a:solidFill>
              </a:rPr>
              <a:t>βελτιωμένη ακρίβεια</a:t>
            </a:r>
          </a:p>
        </p:txBody>
      </p:sp>
      <p:sp>
        <p:nvSpPr>
          <p:cNvPr id="35" name="TextBox 34"/>
          <p:cNvSpPr txBox="1"/>
          <p:nvPr/>
        </p:nvSpPr>
        <p:spPr>
          <a:xfrm>
            <a:off x="177796" y="4071981"/>
            <a:ext cx="8482693" cy="738664"/>
          </a:xfrm>
          <a:prstGeom prst="rect">
            <a:avLst/>
          </a:prstGeom>
          <a:noFill/>
        </p:spPr>
        <p:txBody>
          <a:bodyPr wrap="square" rtlCol="0">
            <a:spAutoFit/>
          </a:bodyPr>
          <a:lstStyle/>
          <a:p>
            <a:pPr marL="285750" indent="-285750">
              <a:buFont typeface="Wingdings" panose="05000000000000000000" pitchFamily="2" charset="2"/>
              <a:buChar char="Ø"/>
            </a:pPr>
            <a:r>
              <a:rPr lang="el-GR" b="1" u="sng" dirty="0">
                <a:solidFill>
                  <a:srgbClr val="002060"/>
                </a:solidFill>
              </a:rPr>
              <a:t>Περιορισμοί</a:t>
            </a:r>
            <a:r>
              <a:rPr lang="en-US" b="1" dirty="0">
                <a:solidFill>
                  <a:srgbClr val="002060"/>
                </a:solidFill>
              </a:rPr>
              <a:t> (Yu et al.)</a:t>
            </a:r>
            <a:endParaRPr lang="el-GR" b="1" u="sng" dirty="0">
              <a:solidFill>
                <a:srgbClr val="002060"/>
              </a:solidFill>
            </a:endParaRPr>
          </a:p>
          <a:p>
            <a:pPr marL="285750" indent="-285750">
              <a:buFont typeface="Wingdings" panose="05000000000000000000" pitchFamily="2" charset="2"/>
              <a:buChar char="§"/>
            </a:pPr>
            <a:r>
              <a:rPr lang="el-GR" dirty="0">
                <a:solidFill>
                  <a:srgbClr val="002060"/>
                </a:solidFill>
              </a:rPr>
              <a:t>Αδυναμία </a:t>
            </a:r>
            <a:r>
              <a:rPr lang="el-GR" dirty="0" smtClean="0">
                <a:solidFill>
                  <a:srgbClr val="002060"/>
                </a:solidFill>
              </a:rPr>
              <a:t>ανίχνευσης </a:t>
            </a:r>
            <a:r>
              <a:rPr lang="en-US" dirty="0">
                <a:solidFill>
                  <a:srgbClr val="002060"/>
                </a:solidFill>
              </a:rPr>
              <a:t>wordlist-based DGA</a:t>
            </a:r>
            <a:r>
              <a:rPr lang="el-GR" dirty="0">
                <a:solidFill>
                  <a:srgbClr val="002060"/>
                </a:solidFill>
              </a:rPr>
              <a:t> (σε κάποιες περιπτώσεις η ακρίβεια </a:t>
            </a:r>
            <a:r>
              <a:rPr lang="el-GR" dirty="0" smtClean="0">
                <a:solidFill>
                  <a:srgbClr val="002060"/>
                </a:solidFill>
              </a:rPr>
              <a:t>πλησιάζει </a:t>
            </a:r>
            <a:r>
              <a:rPr lang="el-GR" dirty="0">
                <a:solidFill>
                  <a:srgbClr val="002060"/>
                </a:solidFill>
              </a:rPr>
              <a:t>στο 0</a:t>
            </a:r>
            <a:r>
              <a:rPr lang="en-US" dirty="0">
                <a:solidFill>
                  <a:srgbClr val="002060"/>
                </a:solidFill>
              </a:rPr>
              <a:t>%</a:t>
            </a:r>
            <a:r>
              <a:rPr lang="el-GR" dirty="0">
                <a:solidFill>
                  <a:srgbClr val="002060"/>
                </a:solidFill>
              </a:rPr>
              <a:t>)</a:t>
            </a:r>
            <a:endParaRPr lang="en-US" dirty="0">
              <a:solidFill>
                <a:srgbClr val="002060"/>
              </a:solidFill>
            </a:endParaRPr>
          </a:p>
          <a:p>
            <a:pPr marL="285750" indent="-285750">
              <a:buFont typeface="Wingdings" panose="05000000000000000000" pitchFamily="2" charset="2"/>
              <a:buChar char="§"/>
            </a:pPr>
            <a:endParaRPr lang="en-US" dirty="0"/>
          </a:p>
        </p:txBody>
      </p:sp>
      <p:grpSp>
        <p:nvGrpSpPr>
          <p:cNvPr id="30" name="Group 12"/>
          <p:cNvGrpSpPr/>
          <p:nvPr/>
        </p:nvGrpSpPr>
        <p:grpSpPr>
          <a:xfrm>
            <a:off x="486937" y="1501648"/>
            <a:ext cx="8088482" cy="2294745"/>
            <a:chOff x="236324" y="864435"/>
            <a:chExt cx="8671351" cy="3305317"/>
          </a:xfrm>
        </p:grpSpPr>
        <p:grpSp>
          <p:nvGrpSpPr>
            <p:cNvPr id="31" name="Group 5"/>
            <p:cNvGrpSpPr/>
            <p:nvPr/>
          </p:nvGrpSpPr>
          <p:grpSpPr>
            <a:xfrm>
              <a:off x="241949" y="2523213"/>
              <a:ext cx="4290065" cy="1360671"/>
              <a:chOff x="182876" y="2523213"/>
              <a:chExt cx="4290065" cy="1360671"/>
            </a:xfrm>
          </p:grpSpPr>
          <p:cxnSp>
            <p:nvCxnSpPr>
              <p:cNvPr id="89" name="Straight Connector 80"/>
              <p:cNvCxnSpPr/>
              <p:nvPr/>
            </p:nvCxnSpPr>
            <p:spPr>
              <a:xfrm rot="16200000">
                <a:off x="3511173" y="2271771"/>
                <a:ext cx="0" cy="1923537"/>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0" name="Group 2058"/>
              <p:cNvGrpSpPr/>
              <p:nvPr/>
            </p:nvGrpSpPr>
            <p:grpSpPr>
              <a:xfrm>
                <a:off x="182876" y="2523213"/>
                <a:ext cx="2765560" cy="1360671"/>
                <a:chOff x="691149" y="2378333"/>
                <a:chExt cx="2342224" cy="1152387"/>
              </a:xfrm>
            </p:grpSpPr>
            <p:sp>
              <p:nvSpPr>
                <p:cNvPr id="94" name="Rectangle 49"/>
                <p:cNvSpPr/>
                <p:nvPr/>
              </p:nvSpPr>
              <p:spPr>
                <a:xfrm>
                  <a:off x="691149" y="2378333"/>
                  <a:ext cx="2051358" cy="285027"/>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50"/>
                <p:cNvSpPr/>
                <p:nvPr/>
              </p:nvSpPr>
              <p:spPr>
                <a:xfrm rot="5400000">
                  <a:off x="1422887" y="1920235"/>
                  <a:ext cx="878747" cy="2342224"/>
                </a:xfrm>
                <a:custGeom>
                  <a:avLst/>
                  <a:gdLst>
                    <a:gd name="connsiteX0" fmla="*/ 0 w 642338"/>
                    <a:gd name="connsiteY0" fmla="*/ 1712094 h 1712094"/>
                    <a:gd name="connsiteX1" fmla="*/ 0 w 642338"/>
                    <a:gd name="connsiteY1" fmla="*/ 212614 h 1712094"/>
                    <a:gd name="connsiteX2" fmla="*/ 116921 w 642338"/>
                    <a:gd name="connsiteY2" fmla="*/ 212614 h 1712094"/>
                    <a:gd name="connsiteX3" fmla="*/ 240237 w 642338"/>
                    <a:gd name="connsiteY3" fmla="*/ 0 h 1712094"/>
                    <a:gd name="connsiteX4" fmla="*/ 363553 w 642338"/>
                    <a:gd name="connsiteY4" fmla="*/ 212614 h 1712094"/>
                    <a:gd name="connsiteX5" fmla="*/ 642338 w 642338"/>
                    <a:gd name="connsiteY5" fmla="*/ 212614 h 1712094"/>
                    <a:gd name="connsiteX6" fmla="*/ 642338 w 642338"/>
                    <a:gd name="connsiteY6" fmla="*/ 1712094 h 171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338" h="1712094">
                      <a:moveTo>
                        <a:pt x="0" y="1712094"/>
                      </a:moveTo>
                      <a:lnTo>
                        <a:pt x="0" y="212614"/>
                      </a:lnTo>
                      <a:lnTo>
                        <a:pt x="116921" y="212614"/>
                      </a:lnTo>
                      <a:lnTo>
                        <a:pt x="240237" y="0"/>
                      </a:lnTo>
                      <a:lnTo>
                        <a:pt x="363553" y="212614"/>
                      </a:lnTo>
                      <a:lnTo>
                        <a:pt x="642338" y="212614"/>
                      </a:lnTo>
                      <a:lnTo>
                        <a:pt x="642338" y="1712094"/>
                      </a:lnTo>
                      <a:close/>
                    </a:path>
                  </a:pathLst>
                </a:custGeom>
                <a:solidFill>
                  <a:srgbClr val="FFE8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85"/>
              <p:cNvGrpSpPr/>
              <p:nvPr/>
            </p:nvGrpSpPr>
            <p:grpSpPr>
              <a:xfrm>
                <a:off x="3532352" y="3020670"/>
                <a:ext cx="425740" cy="425737"/>
                <a:chOff x="3683714" y="1440204"/>
                <a:chExt cx="264223" cy="264223"/>
              </a:xfrm>
            </p:grpSpPr>
            <p:sp>
              <p:nvSpPr>
                <p:cNvPr id="92" name="Oval 86"/>
                <p:cNvSpPr/>
                <p:nvPr/>
              </p:nvSpPr>
              <p:spPr>
                <a:xfrm rot="19263793">
                  <a:off x="3715547" y="1472037"/>
                  <a:ext cx="200559" cy="200559"/>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Donut 87"/>
                <p:cNvSpPr/>
                <p:nvPr/>
              </p:nvSpPr>
              <p:spPr>
                <a:xfrm rot="19263793">
                  <a:off x="3683714" y="1440204"/>
                  <a:ext cx="264223" cy="264223"/>
                </a:xfrm>
                <a:prstGeom prst="donut">
                  <a:avLst>
                    <a:gd name="adj" fmla="val 17773"/>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3" name="Group 11"/>
            <p:cNvGrpSpPr/>
            <p:nvPr/>
          </p:nvGrpSpPr>
          <p:grpSpPr>
            <a:xfrm>
              <a:off x="4497897" y="1685592"/>
              <a:ext cx="4409778" cy="1360671"/>
              <a:chOff x="4497897" y="1685592"/>
              <a:chExt cx="4409778" cy="1360671"/>
            </a:xfrm>
          </p:grpSpPr>
          <p:cxnSp>
            <p:nvCxnSpPr>
              <p:cNvPr id="74" name="Straight Connector 75"/>
              <p:cNvCxnSpPr/>
              <p:nvPr/>
            </p:nvCxnSpPr>
            <p:spPr>
              <a:xfrm rot="16200000">
                <a:off x="5459666" y="1437902"/>
                <a:ext cx="0" cy="1923537"/>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Oval 83"/>
              <p:cNvSpPr/>
              <p:nvPr/>
            </p:nvSpPr>
            <p:spPr>
              <a:xfrm rot="19263793">
                <a:off x="5170749" y="2238094"/>
                <a:ext cx="323159" cy="323157"/>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nut 84"/>
              <p:cNvSpPr/>
              <p:nvPr/>
            </p:nvSpPr>
            <p:spPr>
              <a:xfrm rot="19263793">
                <a:off x="5119457" y="2186802"/>
                <a:ext cx="425740" cy="425737"/>
              </a:xfrm>
              <a:prstGeom prst="donut">
                <a:avLst>
                  <a:gd name="adj" fmla="val 17773"/>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7" name="Group 2055"/>
              <p:cNvGrpSpPr/>
              <p:nvPr/>
            </p:nvGrpSpPr>
            <p:grpSpPr>
              <a:xfrm>
                <a:off x="6142115" y="1685592"/>
                <a:ext cx="2765560" cy="1360671"/>
                <a:chOff x="5688152" y="1672108"/>
                <a:chExt cx="2342224" cy="1152387"/>
              </a:xfrm>
            </p:grpSpPr>
            <p:sp>
              <p:nvSpPr>
                <p:cNvPr id="78" name="Rectangle 55"/>
                <p:cNvSpPr/>
                <p:nvPr/>
              </p:nvSpPr>
              <p:spPr>
                <a:xfrm flipH="1">
                  <a:off x="5979018" y="1672108"/>
                  <a:ext cx="2051358" cy="285027"/>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56"/>
                <p:cNvSpPr/>
                <p:nvPr/>
              </p:nvSpPr>
              <p:spPr>
                <a:xfrm rot="16200000" flipH="1">
                  <a:off x="6419890" y="1214010"/>
                  <a:ext cx="878747" cy="2342224"/>
                </a:xfrm>
                <a:custGeom>
                  <a:avLst/>
                  <a:gdLst>
                    <a:gd name="connsiteX0" fmla="*/ 0 w 642338"/>
                    <a:gd name="connsiteY0" fmla="*/ 1712094 h 1712094"/>
                    <a:gd name="connsiteX1" fmla="*/ 0 w 642338"/>
                    <a:gd name="connsiteY1" fmla="*/ 212614 h 1712094"/>
                    <a:gd name="connsiteX2" fmla="*/ 116921 w 642338"/>
                    <a:gd name="connsiteY2" fmla="*/ 212614 h 1712094"/>
                    <a:gd name="connsiteX3" fmla="*/ 240237 w 642338"/>
                    <a:gd name="connsiteY3" fmla="*/ 0 h 1712094"/>
                    <a:gd name="connsiteX4" fmla="*/ 363553 w 642338"/>
                    <a:gd name="connsiteY4" fmla="*/ 212614 h 1712094"/>
                    <a:gd name="connsiteX5" fmla="*/ 642338 w 642338"/>
                    <a:gd name="connsiteY5" fmla="*/ 212614 h 1712094"/>
                    <a:gd name="connsiteX6" fmla="*/ 642338 w 642338"/>
                    <a:gd name="connsiteY6" fmla="*/ 1712094 h 171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338" h="1712094">
                      <a:moveTo>
                        <a:pt x="0" y="1712094"/>
                      </a:moveTo>
                      <a:lnTo>
                        <a:pt x="0" y="212614"/>
                      </a:lnTo>
                      <a:lnTo>
                        <a:pt x="116921" y="212614"/>
                      </a:lnTo>
                      <a:lnTo>
                        <a:pt x="240237" y="0"/>
                      </a:lnTo>
                      <a:lnTo>
                        <a:pt x="363553" y="212614"/>
                      </a:lnTo>
                      <a:lnTo>
                        <a:pt x="642338" y="212614"/>
                      </a:lnTo>
                      <a:lnTo>
                        <a:pt x="642338" y="1712094"/>
                      </a:lnTo>
                      <a:close/>
                    </a:path>
                  </a:pathLst>
                </a:custGeom>
                <a:solidFill>
                  <a:srgbClr val="D0FC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9"/>
            <p:cNvGrpSpPr/>
            <p:nvPr/>
          </p:nvGrpSpPr>
          <p:grpSpPr>
            <a:xfrm>
              <a:off x="236324" y="864435"/>
              <a:ext cx="4347751" cy="3305317"/>
              <a:chOff x="177251" y="864435"/>
              <a:chExt cx="4347751" cy="3305317"/>
            </a:xfrm>
          </p:grpSpPr>
          <p:grpSp>
            <p:nvGrpSpPr>
              <p:cNvPr id="38" name="Group 8"/>
              <p:cNvGrpSpPr/>
              <p:nvPr/>
            </p:nvGrpSpPr>
            <p:grpSpPr>
              <a:xfrm>
                <a:off x="177251" y="864435"/>
                <a:ext cx="4318181" cy="1363462"/>
                <a:chOff x="177251" y="864435"/>
                <a:chExt cx="4318181" cy="1363462"/>
              </a:xfrm>
            </p:grpSpPr>
            <p:cxnSp>
              <p:nvCxnSpPr>
                <p:cNvPr id="47" name="Straight Connector 78"/>
                <p:cNvCxnSpPr/>
                <p:nvPr/>
              </p:nvCxnSpPr>
              <p:spPr>
                <a:xfrm rot="16200000">
                  <a:off x="3533664" y="616745"/>
                  <a:ext cx="0" cy="1923537"/>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8" name="Group 2059"/>
                <p:cNvGrpSpPr/>
                <p:nvPr/>
              </p:nvGrpSpPr>
              <p:grpSpPr>
                <a:xfrm>
                  <a:off x="177251" y="864435"/>
                  <a:ext cx="2748731" cy="1363462"/>
                  <a:chOff x="686385" y="976649"/>
                  <a:chExt cx="2327971" cy="1154751"/>
                </a:xfrm>
              </p:grpSpPr>
              <p:sp>
                <p:nvSpPr>
                  <p:cNvPr id="56" name="Rectangle 46"/>
                  <p:cNvSpPr/>
                  <p:nvPr/>
                </p:nvSpPr>
                <p:spPr>
                  <a:xfrm>
                    <a:off x="686386" y="976649"/>
                    <a:ext cx="2051358" cy="28502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47"/>
                  <p:cNvSpPr/>
                  <p:nvPr/>
                </p:nvSpPr>
                <p:spPr>
                  <a:xfrm rot="5400000">
                    <a:off x="1409817" y="526860"/>
                    <a:ext cx="881108" cy="2327971"/>
                  </a:xfrm>
                  <a:custGeom>
                    <a:avLst/>
                    <a:gdLst>
                      <a:gd name="connsiteX0" fmla="*/ 0 w 642338"/>
                      <a:gd name="connsiteY0" fmla="*/ 1712094 h 1712094"/>
                      <a:gd name="connsiteX1" fmla="*/ 0 w 642338"/>
                      <a:gd name="connsiteY1" fmla="*/ 212614 h 1712094"/>
                      <a:gd name="connsiteX2" fmla="*/ 116921 w 642338"/>
                      <a:gd name="connsiteY2" fmla="*/ 212614 h 1712094"/>
                      <a:gd name="connsiteX3" fmla="*/ 240237 w 642338"/>
                      <a:gd name="connsiteY3" fmla="*/ 0 h 1712094"/>
                      <a:gd name="connsiteX4" fmla="*/ 363553 w 642338"/>
                      <a:gd name="connsiteY4" fmla="*/ 212614 h 1712094"/>
                      <a:gd name="connsiteX5" fmla="*/ 642338 w 642338"/>
                      <a:gd name="connsiteY5" fmla="*/ 212614 h 1712094"/>
                      <a:gd name="connsiteX6" fmla="*/ 642338 w 642338"/>
                      <a:gd name="connsiteY6" fmla="*/ 1712094 h 171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338" h="1712094">
                        <a:moveTo>
                          <a:pt x="0" y="1712094"/>
                        </a:moveTo>
                        <a:lnTo>
                          <a:pt x="0" y="212614"/>
                        </a:lnTo>
                        <a:lnTo>
                          <a:pt x="116921" y="212614"/>
                        </a:lnTo>
                        <a:lnTo>
                          <a:pt x="240237" y="0"/>
                        </a:lnTo>
                        <a:lnTo>
                          <a:pt x="363553" y="212614"/>
                        </a:lnTo>
                        <a:lnTo>
                          <a:pt x="642338" y="212614"/>
                        </a:lnTo>
                        <a:lnTo>
                          <a:pt x="642338" y="1712094"/>
                        </a:lnTo>
                        <a:close/>
                      </a:path>
                    </a:pathLst>
                  </a:custGeom>
                  <a:solidFill>
                    <a:srgbClr val="FCDC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21"/>
                <p:cNvGrpSpPr/>
                <p:nvPr/>
              </p:nvGrpSpPr>
              <p:grpSpPr>
                <a:xfrm>
                  <a:off x="3585818" y="1294243"/>
                  <a:ext cx="318805" cy="568538"/>
                  <a:chOff x="3716897" y="1395891"/>
                  <a:chExt cx="197857" cy="352849"/>
                </a:xfrm>
              </p:grpSpPr>
              <p:sp>
                <p:nvSpPr>
                  <p:cNvPr id="53" name="Oval 6"/>
                  <p:cNvSpPr/>
                  <p:nvPr/>
                </p:nvSpPr>
                <p:spPr>
                  <a:xfrm rot="18693659">
                    <a:off x="3683845" y="1492352"/>
                    <a:ext cx="263960" cy="153773"/>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nut 7"/>
                  <p:cNvSpPr/>
                  <p:nvPr/>
                </p:nvSpPr>
                <p:spPr>
                  <a:xfrm rot="18885669">
                    <a:off x="3639401" y="1473387"/>
                    <a:ext cx="352849" cy="197857"/>
                  </a:xfrm>
                  <a:prstGeom prst="donut">
                    <a:avLst>
                      <a:gd name="adj" fmla="val 17773"/>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39" name="Group 2061"/>
              <p:cNvGrpSpPr/>
              <p:nvPr/>
            </p:nvGrpSpPr>
            <p:grpSpPr>
              <a:xfrm>
                <a:off x="4341540" y="1011658"/>
                <a:ext cx="183462" cy="3158094"/>
                <a:chOff x="4341540" y="1011658"/>
                <a:chExt cx="183462" cy="3158094"/>
              </a:xfrm>
            </p:grpSpPr>
            <p:sp>
              <p:nvSpPr>
                <p:cNvPr id="40" name="Freeform 22"/>
                <p:cNvSpPr/>
                <p:nvPr/>
              </p:nvSpPr>
              <p:spPr>
                <a:xfrm>
                  <a:off x="4341540" y="1011658"/>
                  <a:ext cx="183462" cy="3158094"/>
                </a:xfrm>
                <a:custGeom>
                  <a:avLst/>
                  <a:gdLst>
                    <a:gd name="connsiteX0" fmla="*/ 81130 w 158726"/>
                    <a:gd name="connsiteY0" fmla="*/ 0 h 4722146"/>
                    <a:gd name="connsiteX1" fmla="*/ 158726 w 158726"/>
                    <a:gd name="connsiteY1" fmla="*/ 77595 h 4722146"/>
                    <a:gd name="connsiteX2" fmla="*/ 111334 w 158726"/>
                    <a:gd name="connsiteY2" fmla="*/ 149092 h 4722146"/>
                    <a:gd name="connsiteX3" fmla="*/ 104118 w 158726"/>
                    <a:gd name="connsiteY3" fmla="*/ 150549 h 4722146"/>
                    <a:gd name="connsiteX4" fmla="*/ 107084 w 158726"/>
                    <a:gd name="connsiteY4" fmla="*/ 4575118 h 4722146"/>
                    <a:gd name="connsiteX5" fmla="*/ 109677 w 158726"/>
                    <a:gd name="connsiteY5" fmla="*/ 4575625 h 4722146"/>
                    <a:gd name="connsiteX6" fmla="*/ 158020 w 158726"/>
                    <a:gd name="connsiteY6" fmla="*/ 4645935 h 4722146"/>
                    <a:gd name="connsiteX7" fmla="*/ 79106 w 158726"/>
                    <a:gd name="connsiteY7" fmla="*/ 4722146 h 4722146"/>
                    <a:gd name="connsiteX8" fmla="*/ 0 w 158726"/>
                    <a:gd name="connsiteY8" fmla="*/ 4645820 h 4722146"/>
                    <a:gd name="connsiteX9" fmla="*/ 48168 w 158726"/>
                    <a:gd name="connsiteY9" fmla="*/ 4575580 h 4722146"/>
                    <a:gd name="connsiteX10" fmla="*/ 50760 w 158726"/>
                    <a:gd name="connsiteY10" fmla="*/ 4575077 h 4722146"/>
                    <a:gd name="connsiteX11" fmla="*/ 45220 w 158726"/>
                    <a:gd name="connsiteY11" fmla="*/ 145245 h 4722146"/>
                    <a:gd name="connsiteX12" fmla="*/ 26262 w 158726"/>
                    <a:gd name="connsiteY12" fmla="*/ 132463 h 4722146"/>
                    <a:gd name="connsiteX13" fmla="*/ 3534 w 158726"/>
                    <a:gd name="connsiteY13" fmla="*/ 77595 h 4722146"/>
                    <a:gd name="connsiteX14" fmla="*/ 81130 w 158726"/>
                    <a:gd name="connsiteY14" fmla="*/ 0 h 472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726" h="4722146">
                      <a:moveTo>
                        <a:pt x="81130" y="0"/>
                      </a:moveTo>
                      <a:cubicBezTo>
                        <a:pt x="123985" y="0"/>
                        <a:pt x="158726" y="34740"/>
                        <a:pt x="158726" y="77595"/>
                      </a:cubicBezTo>
                      <a:cubicBezTo>
                        <a:pt x="158726" y="109736"/>
                        <a:pt x="139184" y="137313"/>
                        <a:pt x="111334" y="149092"/>
                      </a:cubicBezTo>
                      <a:lnTo>
                        <a:pt x="104118" y="150549"/>
                      </a:lnTo>
                      <a:lnTo>
                        <a:pt x="107084" y="4575118"/>
                      </a:lnTo>
                      <a:lnTo>
                        <a:pt x="109677" y="4575625"/>
                      </a:lnTo>
                      <a:cubicBezTo>
                        <a:pt x="138049" y="4587223"/>
                        <a:pt x="157981" y="4614344"/>
                        <a:pt x="158020" y="4645935"/>
                      </a:cubicBezTo>
                      <a:cubicBezTo>
                        <a:pt x="158073" y="4688057"/>
                        <a:pt x="122742" y="4722179"/>
                        <a:pt x="79106" y="4722146"/>
                      </a:cubicBezTo>
                      <a:cubicBezTo>
                        <a:pt x="35470" y="4722115"/>
                        <a:pt x="53" y="4687942"/>
                        <a:pt x="0" y="4645820"/>
                      </a:cubicBezTo>
                      <a:cubicBezTo>
                        <a:pt x="-39" y="4614228"/>
                        <a:pt x="19825" y="4587137"/>
                        <a:pt x="48168" y="4575580"/>
                      </a:cubicBezTo>
                      <a:lnTo>
                        <a:pt x="50760" y="4575077"/>
                      </a:lnTo>
                      <a:lnTo>
                        <a:pt x="45220" y="145245"/>
                      </a:lnTo>
                      <a:lnTo>
                        <a:pt x="26262" y="132463"/>
                      </a:lnTo>
                      <a:cubicBezTo>
                        <a:pt x="12220" y="118421"/>
                        <a:pt x="3534" y="99023"/>
                        <a:pt x="3534" y="77595"/>
                      </a:cubicBezTo>
                      <a:cubicBezTo>
                        <a:pt x="3534" y="34740"/>
                        <a:pt x="38275" y="0"/>
                        <a:pt x="81130" y="0"/>
                      </a:cubicBezTo>
                      <a:close/>
                    </a:path>
                  </a:pathLst>
                </a:cu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1"/>
                <p:cNvSpPr/>
                <p:nvPr/>
              </p:nvSpPr>
              <p:spPr>
                <a:xfrm>
                  <a:off x="4351058" y="3149844"/>
                  <a:ext cx="164656" cy="164653"/>
                </a:xfrm>
                <a:prstGeom prst="ellipse">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0"/>
                <p:cNvSpPr/>
                <p:nvPr/>
              </p:nvSpPr>
              <p:spPr>
                <a:xfrm>
                  <a:off x="4351058" y="2323016"/>
                  <a:ext cx="164656" cy="164653"/>
                </a:xfrm>
                <a:prstGeom prst="ellipse">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3"/>
                <p:cNvSpPr/>
                <p:nvPr/>
              </p:nvSpPr>
              <p:spPr>
                <a:xfrm>
                  <a:off x="4351058" y="1496188"/>
                  <a:ext cx="164656" cy="164653"/>
                </a:xfrm>
                <a:prstGeom prst="ellipse">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53" name="TextBox 152"/>
          <p:cNvSpPr txBox="1"/>
          <p:nvPr/>
        </p:nvSpPr>
        <p:spPr>
          <a:xfrm>
            <a:off x="492183" y="1479972"/>
            <a:ext cx="2207456" cy="276999"/>
          </a:xfrm>
          <a:prstGeom prst="rect">
            <a:avLst/>
          </a:prstGeom>
          <a:noFill/>
        </p:spPr>
        <p:txBody>
          <a:bodyPr wrap="square" rtlCol="0">
            <a:spAutoFit/>
          </a:bodyPr>
          <a:lstStyle/>
          <a:p>
            <a:r>
              <a:rPr lang="en-US" sz="1200" dirty="0"/>
              <a:t>Woodbridge et al. (2016) </a:t>
            </a:r>
            <a:r>
              <a:rPr lang="en-US" sz="1200" dirty="0" smtClean="0">
                <a:hlinkClick r:id="rId2" action="ppaction://hlinksldjump"/>
              </a:rPr>
              <a:t>[2]</a:t>
            </a:r>
            <a:endParaRPr lang="en-US" sz="1200" dirty="0"/>
          </a:p>
        </p:txBody>
      </p:sp>
      <mc:AlternateContent xmlns:mc="http://schemas.openxmlformats.org/markup-compatibility/2006" xmlns:a14="http://schemas.microsoft.com/office/drawing/2010/main">
        <mc:Choice Requires="a14">
          <p:sp>
            <p:nvSpPr>
              <p:cNvPr id="154" name="TextBox 153"/>
              <p:cNvSpPr txBox="1"/>
              <p:nvPr/>
            </p:nvSpPr>
            <p:spPr>
              <a:xfrm>
                <a:off x="460852" y="1690746"/>
                <a:ext cx="2282978" cy="923330"/>
              </a:xfrm>
              <a:prstGeom prst="rect">
                <a:avLst/>
              </a:prstGeom>
              <a:noFill/>
            </p:spPr>
            <p:txBody>
              <a:bodyPr wrap="square" rtlCol="0">
                <a:spAutoFit/>
              </a:bodyPr>
              <a:lstStyle/>
              <a:p>
                <a:pPr marL="171450" indent="-171450">
                  <a:buFont typeface="Wingdings" panose="05000000000000000000" pitchFamily="2" charset="2"/>
                  <a:buChar char="§"/>
                </a:pPr>
                <a:r>
                  <a:rPr lang="el-GR" sz="900" dirty="0"/>
                  <a:t>Αυτόματη εξαγωγή χαρακτηριστικών αποκλειστικά από </a:t>
                </a:r>
                <a:r>
                  <a:rPr lang="en-US" sz="900" dirty="0"/>
                  <a:t>domain names</a:t>
                </a:r>
              </a:p>
              <a:p>
                <a:pPr marL="171450" indent="-171450">
                  <a:buFont typeface="Wingdings" panose="05000000000000000000" pitchFamily="2" charset="2"/>
                  <a:buChar char="§"/>
                </a:pPr>
                <a:r>
                  <a:rPr lang="el-GR" sz="900" dirty="0"/>
                  <a:t>Απλός </a:t>
                </a:r>
                <a:r>
                  <a:rPr lang="en-US" sz="900" dirty="0"/>
                  <a:t>LSTM </a:t>
                </a:r>
                <a:r>
                  <a:rPr lang="el-GR" sz="900" dirty="0" smtClean="0"/>
                  <a:t>ανιχνευτής</a:t>
                </a:r>
                <a:endParaRPr lang="en-US" sz="900" dirty="0"/>
              </a:p>
              <a:p>
                <a:pPr marL="171450" indent="-171450">
                  <a:buFont typeface="Wingdings" panose="05000000000000000000" pitchFamily="2" charset="2"/>
                  <a:buChar char="ü"/>
                </a:pPr>
                <a:r>
                  <a:rPr lang="el-GR" sz="900" dirty="0"/>
                  <a:t>Εξαιρετική ακρίβεια (</a:t>
                </a:r>
                <a14:m>
                  <m:oMath xmlns:m="http://schemas.openxmlformats.org/officeDocument/2006/math">
                    <m:r>
                      <a:rPr lang="el-GR" sz="900" i="1" smtClean="0">
                        <a:latin typeface="Cambria Math" panose="02040503050406030204" pitchFamily="18" charset="0"/>
                        <a:ea typeface="Cambria Math" panose="02040503050406030204" pitchFamily="18" charset="0"/>
                      </a:rPr>
                      <m:t>≈</m:t>
                    </m:r>
                    <m:r>
                      <a:rPr lang="el-GR" sz="900" b="0" i="1" smtClean="0">
                        <a:latin typeface="Cambria Math" panose="02040503050406030204" pitchFamily="18" charset="0"/>
                        <a:ea typeface="Cambria Math" panose="02040503050406030204" pitchFamily="18" charset="0"/>
                      </a:rPr>
                      <m:t>98%</m:t>
                    </m:r>
                  </m:oMath>
                </a14:m>
                <a:r>
                  <a:rPr lang="el-GR" sz="900" dirty="0"/>
                  <a:t>)</a:t>
                </a:r>
              </a:p>
              <a:p>
                <a:pPr marL="171450" indent="-171450">
                  <a:buFont typeface="Wingdings" panose="05000000000000000000" pitchFamily="2" charset="2"/>
                  <a:buChar char="ü"/>
                </a:pPr>
                <a:r>
                  <a:rPr lang="el-GR" sz="900" dirty="0"/>
                  <a:t>Γρήγορες προβλέψεις, </a:t>
                </a:r>
                <a:r>
                  <a:rPr lang="en-US" sz="900" dirty="0"/>
                  <a:t>scalable</a:t>
                </a:r>
              </a:p>
              <a:p>
                <a:pPr marL="171450" indent="-171450">
                  <a:buFont typeface="Wingdings" panose="05000000000000000000" pitchFamily="2" charset="2"/>
                  <a:buChar char="ü"/>
                </a:pPr>
                <a:endParaRPr lang="el-GR" sz="900" dirty="0"/>
              </a:p>
            </p:txBody>
          </p:sp>
        </mc:Choice>
        <mc:Fallback xmlns="">
          <p:sp>
            <p:nvSpPr>
              <p:cNvPr id="154" name="TextBox 153"/>
              <p:cNvSpPr txBox="1">
                <a:spLocks noRot="1" noChangeAspect="1" noMove="1" noResize="1" noEditPoints="1" noAdjustHandles="1" noChangeArrowheads="1" noChangeShapeType="1" noTextEdit="1"/>
              </p:cNvSpPr>
              <p:nvPr/>
            </p:nvSpPr>
            <p:spPr>
              <a:xfrm>
                <a:off x="460852" y="1690746"/>
                <a:ext cx="2282978" cy="923330"/>
              </a:xfrm>
              <a:prstGeom prst="rect">
                <a:avLst/>
              </a:prstGeom>
              <a:blipFill>
                <a:blip r:embed="rId3"/>
                <a:stretch>
                  <a:fillRect/>
                </a:stretch>
              </a:blipFill>
            </p:spPr>
            <p:txBody>
              <a:bodyPr/>
              <a:lstStyle/>
              <a:p>
                <a:r>
                  <a:rPr lang="en-US">
                    <a:noFill/>
                  </a:rPr>
                  <a:t> </a:t>
                </a:r>
              </a:p>
            </p:txBody>
          </p:sp>
        </mc:Fallback>
      </mc:AlternateContent>
      <p:sp>
        <p:nvSpPr>
          <p:cNvPr id="155" name="TextBox 154"/>
          <p:cNvSpPr txBox="1"/>
          <p:nvPr/>
        </p:nvSpPr>
        <p:spPr>
          <a:xfrm>
            <a:off x="6307443" y="2042595"/>
            <a:ext cx="2191080" cy="276999"/>
          </a:xfrm>
          <a:prstGeom prst="rect">
            <a:avLst/>
          </a:prstGeom>
          <a:noFill/>
        </p:spPr>
        <p:txBody>
          <a:bodyPr wrap="square" rtlCol="0">
            <a:spAutoFit/>
          </a:bodyPr>
          <a:lstStyle/>
          <a:p>
            <a:r>
              <a:rPr lang="en-US" sz="1200" dirty="0"/>
              <a:t>Yu et al. (2017) </a:t>
            </a:r>
            <a:r>
              <a:rPr lang="en-US" sz="1200" dirty="0" smtClean="0">
                <a:hlinkClick r:id="rId2" action="ppaction://hlinksldjump"/>
              </a:rPr>
              <a:t>[3]</a:t>
            </a:r>
            <a:endParaRPr lang="en-US" sz="1200" dirty="0"/>
          </a:p>
        </p:txBody>
      </p:sp>
      <p:sp>
        <p:nvSpPr>
          <p:cNvPr id="156" name="TextBox 155"/>
          <p:cNvSpPr txBox="1"/>
          <p:nvPr/>
        </p:nvSpPr>
        <p:spPr>
          <a:xfrm>
            <a:off x="6307443" y="2262771"/>
            <a:ext cx="2319120" cy="784830"/>
          </a:xfrm>
          <a:prstGeom prst="rect">
            <a:avLst/>
          </a:prstGeom>
          <a:noFill/>
        </p:spPr>
        <p:txBody>
          <a:bodyPr wrap="square" rtlCol="0">
            <a:spAutoFit/>
          </a:bodyPr>
          <a:lstStyle/>
          <a:p>
            <a:pPr marL="171450" indent="-171450">
              <a:buFont typeface="Wingdings" panose="05000000000000000000" pitchFamily="2" charset="2"/>
              <a:buChar char="§"/>
            </a:pPr>
            <a:r>
              <a:rPr lang="el-GR" sz="900" dirty="0"/>
              <a:t>Βελτίωση του </a:t>
            </a:r>
            <a:r>
              <a:rPr lang="en-US" sz="900" dirty="0"/>
              <a:t>LSTM </a:t>
            </a:r>
            <a:r>
              <a:rPr lang="el-GR" sz="900" dirty="0"/>
              <a:t>του </a:t>
            </a:r>
            <a:r>
              <a:rPr lang="en-US" sz="900" dirty="0"/>
              <a:t>Woodbridge</a:t>
            </a:r>
            <a:endParaRPr lang="el-GR" sz="900" dirty="0"/>
          </a:p>
          <a:p>
            <a:pPr marL="171450" indent="-171450">
              <a:buFont typeface="Wingdings" panose="05000000000000000000" pitchFamily="2" charset="2"/>
              <a:buChar char="§"/>
            </a:pPr>
            <a:r>
              <a:rPr lang="el-GR" sz="900" dirty="0"/>
              <a:t>Σύγκριση </a:t>
            </a:r>
            <a:r>
              <a:rPr lang="en-US" sz="900" dirty="0"/>
              <a:t>LSTM </a:t>
            </a:r>
            <a:r>
              <a:rPr lang="el-GR" sz="900" dirty="0"/>
              <a:t>με </a:t>
            </a:r>
            <a:r>
              <a:rPr lang="en-US" sz="900" dirty="0"/>
              <a:t>CNN (LSTM </a:t>
            </a:r>
            <a:r>
              <a:rPr lang="el-GR" sz="900" dirty="0"/>
              <a:t>καλύτερο</a:t>
            </a:r>
            <a:r>
              <a:rPr lang="en-US" sz="900" dirty="0"/>
              <a:t>)</a:t>
            </a:r>
          </a:p>
          <a:p>
            <a:pPr marL="171450" indent="-171450">
              <a:buFont typeface="Wingdings" panose="05000000000000000000" pitchFamily="2" charset="2"/>
              <a:buChar char="§"/>
            </a:pPr>
            <a:r>
              <a:rPr lang="el-GR" sz="900" dirty="0"/>
              <a:t>Αξιολόγηση σε πραγματικό </a:t>
            </a:r>
            <a:r>
              <a:rPr lang="en-US" sz="900" dirty="0"/>
              <a:t>traffic</a:t>
            </a:r>
            <a:endParaRPr lang="el-GR" sz="900" dirty="0"/>
          </a:p>
          <a:p>
            <a:pPr marL="171450" indent="-171450">
              <a:buFont typeface="Wingdings" panose="05000000000000000000" pitchFamily="2" charset="2"/>
              <a:buChar char="§"/>
            </a:pPr>
            <a:r>
              <a:rPr lang="en-US" sz="900" dirty="0"/>
              <a:t>TPR - FPR Trade-off</a:t>
            </a:r>
          </a:p>
        </p:txBody>
      </p:sp>
      <p:sp>
        <p:nvSpPr>
          <p:cNvPr id="3" name="TextBox 2"/>
          <p:cNvSpPr txBox="1"/>
          <p:nvPr/>
        </p:nvSpPr>
        <p:spPr>
          <a:xfrm>
            <a:off x="459481" y="2630249"/>
            <a:ext cx="1891788" cy="276999"/>
          </a:xfrm>
          <a:prstGeom prst="rect">
            <a:avLst/>
          </a:prstGeom>
          <a:noFill/>
        </p:spPr>
        <p:txBody>
          <a:bodyPr wrap="square" rtlCol="0">
            <a:spAutoFit/>
          </a:bodyPr>
          <a:lstStyle/>
          <a:p>
            <a:r>
              <a:rPr lang="en-US" sz="1200" dirty="0"/>
              <a:t>Curtin et al. (2019) </a:t>
            </a:r>
            <a:r>
              <a:rPr lang="en-US" sz="1200" dirty="0" smtClean="0">
                <a:hlinkClick r:id="rId2" action="ppaction://hlinksldjump"/>
              </a:rPr>
              <a:t>[4]</a:t>
            </a:r>
            <a:endParaRPr lang="en-US" sz="1200" dirty="0"/>
          </a:p>
        </p:txBody>
      </p:sp>
      <p:sp>
        <p:nvSpPr>
          <p:cNvPr id="5" name="TextBox 4"/>
          <p:cNvSpPr txBox="1"/>
          <p:nvPr/>
        </p:nvSpPr>
        <p:spPr>
          <a:xfrm>
            <a:off x="483430" y="2906676"/>
            <a:ext cx="2330172" cy="646331"/>
          </a:xfrm>
          <a:prstGeom prst="rect">
            <a:avLst/>
          </a:prstGeom>
          <a:noFill/>
        </p:spPr>
        <p:txBody>
          <a:bodyPr wrap="square" rtlCol="0">
            <a:spAutoFit/>
          </a:bodyPr>
          <a:lstStyle/>
          <a:p>
            <a:pPr marL="171450" indent="-171450">
              <a:buFont typeface="Wingdings" panose="05000000000000000000" pitchFamily="2" charset="2"/>
              <a:buChar char="§"/>
            </a:pPr>
            <a:r>
              <a:rPr lang="el-GR" sz="900" dirty="0"/>
              <a:t>Βαθμολογία </a:t>
            </a:r>
            <a:r>
              <a:rPr lang="en-US" sz="900" dirty="0"/>
              <a:t>smashword </a:t>
            </a:r>
          </a:p>
          <a:p>
            <a:pPr marL="171450" indent="-171450">
              <a:buFont typeface="Wingdings" panose="05000000000000000000" pitchFamily="2" charset="2"/>
              <a:buChar char="§"/>
            </a:pPr>
            <a:r>
              <a:rPr lang="en-US" sz="900" dirty="0"/>
              <a:t>LSTM </a:t>
            </a:r>
            <a:r>
              <a:rPr lang="el-GR" sz="900" dirty="0" smtClean="0"/>
              <a:t>ανιχνευτής</a:t>
            </a:r>
            <a:endParaRPr lang="el-GR" sz="900" dirty="0"/>
          </a:p>
          <a:p>
            <a:pPr marL="171450" indent="-171450">
              <a:buFont typeface="Wingdings" panose="05000000000000000000" pitchFamily="2" charset="2"/>
              <a:buChar char="ü"/>
            </a:pPr>
            <a:r>
              <a:rPr lang="el-GR" sz="900" dirty="0"/>
              <a:t>Βελτιωμένη ανίχνευση </a:t>
            </a:r>
            <a:r>
              <a:rPr lang="en-US" sz="900" dirty="0"/>
              <a:t>wordlist-based DGA</a:t>
            </a:r>
          </a:p>
        </p:txBody>
      </p:sp>
    </p:spTree>
    <p:extLst>
      <p:ext uri="{BB962C8B-B14F-4D97-AF65-F5344CB8AC3E}">
        <p14:creationId xmlns:p14="http://schemas.microsoft.com/office/powerpoint/2010/main" val="2182299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ACFFD9"/>
            </a:gs>
          </a:gsLst>
          <a:lin ang="5400012" scaled="0"/>
        </a:gradFill>
        <a:effectLst/>
      </p:bgPr>
    </p:bg>
    <p:spTree>
      <p:nvGrpSpPr>
        <p:cNvPr id="1" name=""/>
        <p:cNvGrpSpPr/>
        <p:nvPr/>
      </p:nvGrpSpPr>
      <p:grpSpPr>
        <a:xfrm>
          <a:off x="0" y="0"/>
          <a:ext cx="0" cy="0"/>
          <a:chOff x="0" y="0"/>
          <a:chExt cx="0" cy="0"/>
        </a:xfrm>
      </p:grpSpPr>
      <p:pic>
        <p:nvPicPr>
          <p:cNvPr id="5" name="Εικόνα 4"/>
          <p:cNvPicPr>
            <a:picLocks noChangeAspect="1"/>
          </p:cNvPicPr>
          <p:nvPr/>
        </p:nvPicPr>
        <p:blipFill>
          <a:blip r:embed="rId2"/>
          <a:stretch>
            <a:fillRect/>
          </a:stretch>
        </p:blipFill>
        <p:spPr>
          <a:xfrm>
            <a:off x="929795" y="1077218"/>
            <a:ext cx="6851858" cy="38472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624995" y="281940"/>
            <a:ext cx="7901785" cy="584775"/>
          </a:xfrm>
          <a:prstGeom prst="rect">
            <a:avLst/>
          </a:prstGeom>
          <a:noFill/>
        </p:spPr>
        <p:txBody>
          <a:bodyPr wrap="square" rtlCol="0">
            <a:spAutoFit/>
          </a:bodyPr>
          <a:lstStyle/>
          <a:p>
            <a:r>
              <a:rPr lang="el-GR" sz="3200" dirty="0" smtClean="0">
                <a:solidFill>
                  <a:schemeClr val="tx2">
                    <a:lumMod val="75000"/>
                  </a:schemeClr>
                </a:solidFill>
                <a:latin typeface="Viga" panose="020B0604020202020204" charset="0"/>
              </a:rPr>
              <a:t>02</a:t>
            </a:r>
            <a:r>
              <a:rPr lang="en-US" sz="3200" dirty="0" smtClean="0">
                <a:solidFill>
                  <a:schemeClr val="tx2">
                    <a:lumMod val="75000"/>
                  </a:schemeClr>
                </a:solidFill>
                <a:latin typeface="Viga" panose="020B0604020202020204" charset="0"/>
              </a:rPr>
              <a:t> </a:t>
            </a:r>
            <a:r>
              <a:rPr lang="el-GR" sz="3200" b="1" dirty="0" smtClean="0">
                <a:solidFill>
                  <a:schemeClr val="tx2">
                    <a:lumMod val="75000"/>
                  </a:schemeClr>
                </a:solidFill>
              </a:rPr>
              <a:t>Υλοποίηση Μοντέλων - Ανιχνευτών</a:t>
            </a:r>
            <a:endParaRPr lang="en-US" sz="3200" b="1" dirty="0">
              <a:solidFill>
                <a:schemeClr val="tx2">
                  <a:lumMod val="75000"/>
                </a:schemeClr>
              </a:solidFill>
              <a:latin typeface="Viga" panose="020B0604020202020204" charset="0"/>
            </a:endParaRPr>
          </a:p>
        </p:txBody>
      </p:sp>
    </p:spTree>
    <p:extLst>
      <p:ext uri="{BB962C8B-B14F-4D97-AF65-F5344CB8AC3E}">
        <p14:creationId xmlns:p14="http://schemas.microsoft.com/office/powerpoint/2010/main" val="4138385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bg1">
                <a:lumMod val="95000"/>
              </a:schemeClr>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626624" y="101410"/>
            <a:ext cx="7989837" cy="539700"/>
          </a:xfrm>
        </p:spPr>
        <p:txBody>
          <a:bodyPr/>
          <a:lstStyle/>
          <a:p>
            <a:r>
              <a:rPr lang="el-GR" b="1" dirty="0">
                <a:latin typeface="+mj-lt"/>
              </a:rPr>
              <a:t>Υλοποίηση Μοντέλων – </a:t>
            </a:r>
            <a:r>
              <a:rPr lang="el-GR" b="1" dirty="0" smtClean="0">
                <a:latin typeface="+mj-lt"/>
              </a:rPr>
              <a:t>Ανιχνευτών </a:t>
            </a:r>
            <a:r>
              <a:rPr lang="en-US" b="1" dirty="0">
                <a:latin typeface="+mj-lt"/>
              </a:rPr>
              <a:t>DGA </a:t>
            </a:r>
            <a:r>
              <a:rPr lang="el-GR" b="1" dirty="0">
                <a:latin typeface="+mj-lt"/>
              </a:rPr>
              <a:t>Κίνησης</a:t>
            </a:r>
            <a:endParaRPr lang="en-US" b="1" dirty="0">
              <a:latin typeface="+mj-lt"/>
            </a:endParaRPr>
          </a:p>
        </p:txBody>
      </p:sp>
      <p:sp>
        <p:nvSpPr>
          <p:cNvPr id="4" name="TextBox 3"/>
          <p:cNvSpPr txBox="1"/>
          <p:nvPr/>
        </p:nvSpPr>
        <p:spPr>
          <a:xfrm>
            <a:off x="626624" y="800099"/>
            <a:ext cx="7594811" cy="3323987"/>
          </a:xfrm>
          <a:prstGeom prst="rect">
            <a:avLst/>
          </a:prstGeom>
          <a:noFill/>
        </p:spPr>
        <p:txBody>
          <a:bodyPr wrap="square" rtlCol="0">
            <a:spAutoFit/>
          </a:bodyPr>
          <a:lstStyle/>
          <a:p>
            <a:r>
              <a:rPr lang="el-GR" dirty="0">
                <a:solidFill>
                  <a:schemeClr val="tx2">
                    <a:lumMod val="75000"/>
                  </a:schemeClr>
                </a:solidFill>
              </a:rPr>
              <a:t>Εμπνεόμενοι από τη μελέτη των </a:t>
            </a:r>
            <a:r>
              <a:rPr lang="en-US" dirty="0">
                <a:solidFill>
                  <a:schemeClr val="tx2">
                    <a:lumMod val="75000"/>
                  </a:schemeClr>
                </a:solidFill>
              </a:rPr>
              <a:t>Yu et al.</a:t>
            </a:r>
            <a:r>
              <a:rPr lang="el-GR" dirty="0">
                <a:solidFill>
                  <a:schemeClr val="tx2">
                    <a:lumMod val="75000"/>
                  </a:schemeClr>
                </a:solidFill>
              </a:rPr>
              <a:t> εξετάσαμε τα μοντέλα που ανέπτυξαν </a:t>
            </a:r>
            <a:r>
              <a:rPr lang="en-US" dirty="0">
                <a:solidFill>
                  <a:schemeClr val="tx2">
                    <a:lumMod val="75000"/>
                  </a:schemeClr>
                </a:solidFill>
              </a:rPr>
              <a:t>(CNN, LSTM)</a:t>
            </a:r>
            <a:r>
              <a:rPr lang="el-GR" dirty="0">
                <a:solidFill>
                  <a:schemeClr val="tx2">
                    <a:lumMod val="75000"/>
                  </a:schemeClr>
                </a:solidFill>
              </a:rPr>
              <a:t> και προτείναμε κάποιες βελτιώσεις πάνω σε αυτά. Επιπλέον δοκιμάζουμε ένα τρίτο μοντέλο (</a:t>
            </a:r>
            <a:r>
              <a:rPr lang="en-US" dirty="0">
                <a:solidFill>
                  <a:schemeClr val="tx2">
                    <a:lumMod val="75000"/>
                  </a:schemeClr>
                </a:solidFill>
              </a:rPr>
              <a:t>Bidirectional LSTM</a:t>
            </a:r>
            <a:r>
              <a:rPr lang="el-GR" dirty="0">
                <a:solidFill>
                  <a:schemeClr val="tx2">
                    <a:lumMod val="75000"/>
                  </a:schemeClr>
                </a:solidFill>
              </a:rPr>
              <a:t>)</a:t>
            </a:r>
            <a:r>
              <a:rPr lang="en-US" dirty="0">
                <a:solidFill>
                  <a:schemeClr val="tx2">
                    <a:lumMod val="75000"/>
                  </a:schemeClr>
                </a:solidFill>
              </a:rPr>
              <a:t> </a:t>
            </a:r>
            <a:r>
              <a:rPr lang="el-GR" dirty="0">
                <a:solidFill>
                  <a:schemeClr val="tx2">
                    <a:lumMod val="75000"/>
                  </a:schemeClr>
                </a:solidFill>
              </a:rPr>
              <a:t>το οποίο </a:t>
            </a:r>
            <a:r>
              <a:rPr lang="el-GR" dirty="0" smtClean="0">
                <a:solidFill>
                  <a:schemeClr val="tx2">
                    <a:lumMod val="75000"/>
                  </a:schemeClr>
                </a:solidFill>
              </a:rPr>
              <a:t>αποτελεί μια επέκταση του απλού </a:t>
            </a:r>
            <a:r>
              <a:rPr lang="en-US" dirty="0" smtClean="0">
                <a:solidFill>
                  <a:schemeClr val="tx2">
                    <a:lumMod val="75000"/>
                  </a:schemeClr>
                </a:solidFill>
              </a:rPr>
              <a:t>LSTM.</a:t>
            </a:r>
            <a:endParaRPr lang="el-GR" dirty="0">
              <a:solidFill>
                <a:schemeClr val="tx2">
                  <a:lumMod val="75000"/>
                </a:schemeClr>
              </a:solidFill>
            </a:endParaRPr>
          </a:p>
          <a:p>
            <a:endParaRPr lang="el-GR" dirty="0">
              <a:solidFill>
                <a:schemeClr val="tx2">
                  <a:lumMod val="75000"/>
                </a:schemeClr>
              </a:solidFill>
            </a:endParaRPr>
          </a:p>
          <a:p>
            <a:r>
              <a:rPr lang="el-GR" dirty="0">
                <a:solidFill>
                  <a:schemeClr val="tx2">
                    <a:lumMod val="75000"/>
                  </a:schemeClr>
                </a:solidFill>
              </a:rPr>
              <a:t>Επομένως μελετούμε 3 μοντέλα</a:t>
            </a:r>
            <a:r>
              <a:rPr lang="en-US" dirty="0">
                <a:solidFill>
                  <a:schemeClr val="tx2">
                    <a:lumMod val="75000"/>
                  </a:schemeClr>
                </a:solidFill>
              </a:rPr>
              <a:t>:</a:t>
            </a:r>
          </a:p>
          <a:p>
            <a:endParaRPr lang="en-US" dirty="0">
              <a:solidFill>
                <a:schemeClr val="tx2">
                  <a:lumMod val="75000"/>
                </a:schemeClr>
              </a:solidFill>
            </a:endParaRPr>
          </a:p>
          <a:p>
            <a:pPr marL="285750" indent="-285750">
              <a:buFont typeface="Wingdings" panose="05000000000000000000" pitchFamily="2" charset="2"/>
              <a:buChar char="v"/>
            </a:pPr>
            <a:r>
              <a:rPr lang="en-US" dirty="0">
                <a:solidFill>
                  <a:schemeClr val="tx2">
                    <a:lumMod val="75000"/>
                  </a:schemeClr>
                </a:solidFill>
              </a:rPr>
              <a:t>Convolutional Neural Network (CNN)</a:t>
            </a:r>
          </a:p>
          <a:p>
            <a:pPr marL="285750" indent="-285750">
              <a:buFont typeface="Wingdings" panose="05000000000000000000" pitchFamily="2" charset="2"/>
              <a:buChar char="v"/>
            </a:pPr>
            <a:endParaRPr lang="en-US" dirty="0">
              <a:solidFill>
                <a:schemeClr val="tx2">
                  <a:lumMod val="75000"/>
                </a:schemeClr>
              </a:solidFill>
            </a:endParaRPr>
          </a:p>
          <a:p>
            <a:pPr marL="285750" indent="-285750">
              <a:buFont typeface="Wingdings" panose="05000000000000000000" pitchFamily="2" charset="2"/>
              <a:buChar char="v"/>
            </a:pPr>
            <a:r>
              <a:rPr lang="en-US" dirty="0">
                <a:solidFill>
                  <a:schemeClr val="tx2">
                    <a:lumMod val="75000"/>
                  </a:schemeClr>
                </a:solidFill>
              </a:rPr>
              <a:t>Long Short Term Memory Network (LSTM)</a:t>
            </a:r>
          </a:p>
          <a:p>
            <a:pPr marL="285750" indent="-285750">
              <a:buFont typeface="Wingdings" panose="05000000000000000000" pitchFamily="2" charset="2"/>
              <a:buChar char="v"/>
            </a:pPr>
            <a:endParaRPr lang="en-US" dirty="0">
              <a:solidFill>
                <a:schemeClr val="tx2">
                  <a:lumMod val="75000"/>
                </a:schemeClr>
              </a:solidFill>
            </a:endParaRPr>
          </a:p>
          <a:p>
            <a:pPr marL="285750" indent="-285750">
              <a:buFont typeface="Wingdings" panose="05000000000000000000" pitchFamily="2" charset="2"/>
              <a:buChar char="v"/>
            </a:pPr>
            <a:r>
              <a:rPr lang="en-US" dirty="0">
                <a:solidFill>
                  <a:schemeClr val="tx2">
                    <a:lumMod val="75000"/>
                  </a:schemeClr>
                </a:solidFill>
              </a:rPr>
              <a:t>Bidirectional LSTM</a:t>
            </a:r>
          </a:p>
          <a:p>
            <a:endParaRPr lang="el-GR" dirty="0">
              <a:solidFill>
                <a:schemeClr val="tx2">
                  <a:lumMod val="75000"/>
                </a:schemeClr>
              </a:solidFill>
            </a:endParaRPr>
          </a:p>
          <a:p>
            <a:r>
              <a:rPr lang="el-GR" dirty="0">
                <a:solidFill>
                  <a:schemeClr val="tx2">
                    <a:lumMod val="75000"/>
                  </a:schemeClr>
                </a:solidFill>
              </a:rPr>
              <a:t>Δυαδικοί </a:t>
            </a:r>
            <a:r>
              <a:rPr lang="en-US" dirty="0">
                <a:solidFill>
                  <a:schemeClr val="tx2">
                    <a:lumMod val="75000"/>
                  </a:schemeClr>
                </a:solidFill>
              </a:rPr>
              <a:t>(Legit / DGA) </a:t>
            </a:r>
            <a:r>
              <a:rPr lang="el-GR" dirty="0" smtClean="0">
                <a:solidFill>
                  <a:schemeClr val="tx2">
                    <a:lumMod val="75000"/>
                  </a:schemeClr>
                </a:solidFill>
              </a:rPr>
              <a:t>ανιχνευτές </a:t>
            </a:r>
            <a:r>
              <a:rPr lang="el-GR" dirty="0">
                <a:solidFill>
                  <a:schemeClr val="tx2">
                    <a:lumMod val="75000"/>
                  </a:schemeClr>
                </a:solidFill>
              </a:rPr>
              <a:t>που εκτελούν προβλέψεις σε πραγματικό χρόνο και σε επίπεδο </a:t>
            </a:r>
            <a:r>
              <a:rPr lang="en-US" dirty="0">
                <a:solidFill>
                  <a:schemeClr val="tx2">
                    <a:lumMod val="75000"/>
                  </a:schemeClr>
                </a:solidFill>
              </a:rPr>
              <a:t>domain name.</a:t>
            </a:r>
          </a:p>
          <a:p>
            <a:pPr marL="285750" indent="-285750">
              <a:buFont typeface="Wingdings" panose="05000000000000000000" pitchFamily="2" charset="2"/>
              <a:buChar char="v"/>
            </a:pPr>
            <a:endParaRPr lang="en-US" dirty="0">
              <a:solidFill>
                <a:schemeClr val="tx2">
                  <a:lumMod val="75000"/>
                </a:schemeClr>
              </a:solidFill>
            </a:endParaRPr>
          </a:p>
        </p:txBody>
      </p:sp>
    </p:spTree>
    <p:extLst>
      <p:ext uri="{BB962C8B-B14F-4D97-AF65-F5344CB8AC3E}">
        <p14:creationId xmlns:p14="http://schemas.microsoft.com/office/powerpoint/2010/main" val="3472618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gs>
            <a:gs pos="46000">
              <a:schemeClr val="bg1"/>
            </a:gs>
          </a:gsLst>
          <a:lin ang="10800000" scaled="1"/>
          <a:tileRect/>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544982" y="68753"/>
            <a:ext cx="6084000" cy="539700"/>
          </a:xfrm>
        </p:spPr>
        <p:txBody>
          <a:bodyPr/>
          <a:lstStyle/>
          <a:p>
            <a:r>
              <a:rPr lang="en-US" b="1" dirty="0">
                <a:latin typeface="+mj-lt"/>
              </a:rPr>
              <a:t>A. Convolutional Neural Network (CNN)</a:t>
            </a:r>
          </a:p>
        </p:txBody>
      </p:sp>
      <p:pic>
        <p:nvPicPr>
          <p:cNvPr id="4" name="Εικόνα 3"/>
          <p:cNvPicPr>
            <a:picLocks noChangeAspect="1"/>
          </p:cNvPicPr>
          <p:nvPr/>
        </p:nvPicPr>
        <p:blipFill>
          <a:blip r:embed="rId2"/>
          <a:stretch>
            <a:fillRect/>
          </a:stretch>
        </p:blipFill>
        <p:spPr>
          <a:xfrm>
            <a:off x="185753" y="1233619"/>
            <a:ext cx="4967550" cy="2784839"/>
          </a:xfrm>
          <a:prstGeom prst="rect">
            <a:avLst/>
          </a:prstGeom>
        </p:spPr>
      </p:pic>
      <p:sp>
        <p:nvSpPr>
          <p:cNvPr id="5" name="TextBox 4"/>
          <p:cNvSpPr txBox="1"/>
          <p:nvPr/>
        </p:nvSpPr>
        <p:spPr>
          <a:xfrm>
            <a:off x="5207394" y="856323"/>
            <a:ext cx="3845166" cy="3970318"/>
          </a:xfrm>
          <a:prstGeom prst="rect">
            <a:avLst/>
          </a:prstGeom>
          <a:noFill/>
        </p:spPr>
        <p:txBody>
          <a:bodyPr wrap="square" rtlCol="0">
            <a:spAutoFit/>
          </a:bodyPr>
          <a:lstStyle/>
          <a:p>
            <a:r>
              <a:rPr lang="el-GR" dirty="0">
                <a:solidFill>
                  <a:schemeClr val="tx2">
                    <a:lumMod val="75000"/>
                  </a:schemeClr>
                </a:solidFill>
              </a:rPr>
              <a:t>Χρήση φίλτρων </a:t>
            </a:r>
            <a:r>
              <a:rPr lang="en-US" dirty="0">
                <a:solidFill>
                  <a:schemeClr val="tx2">
                    <a:lumMod val="75000"/>
                  </a:schemeClr>
                </a:solidFill>
              </a:rPr>
              <a:t>(kernels) </a:t>
            </a:r>
            <a:r>
              <a:rPr lang="el-GR" dirty="0">
                <a:solidFill>
                  <a:schemeClr val="tx2">
                    <a:lumMod val="75000"/>
                  </a:schemeClr>
                </a:solidFill>
              </a:rPr>
              <a:t>για την ανίχνευση μοτίβων. </a:t>
            </a:r>
            <a:r>
              <a:rPr lang="el-GR" dirty="0" smtClean="0">
                <a:solidFill>
                  <a:schemeClr val="tx2">
                    <a:lumMod val="75000"/>
                  </a:schemeClr>
                </a:solidFill>
              </a:rPr>
              <a:t>Παραδοσιακά </a:t>
            </a:r>
            <a:r>
              <a:rPr lang="el-GR" dirty="0">
                <a:solidFill>
                  <a:schemeClr val="tx2">
                    <a:lumMod val="75000"/>
                  </a:schemeClr>
                </a:solidFill>
              </a:rPr>
              <a:t>για επεξεργασία εικόνας και </a:t>
            </a:r>
            <a:r>
              <a:rPr lang="en-US" dirty="0">
                <a:solidFill>
                  <a:schemeClr val="tx2">
                    <a:lumMod val="75000"/>
                  </a:schemeClr>
                </a:solidFill>
              </a:rPr>
              <a:t>video. </a:t>
            </a:r>
            <a:r>
              <a:rPr lang="el-GR" dirty="0">
                <a:solidFill>
                  <a:schemeClr val="tx2">
                    <a:lumMod val="75000"/>
                  </a:schemeClr>
                </a:solidFill>
              </a:rPr>
              <a:t>Συνίσταται για </a:t>
            </a:r>
            <a:r>
              <a:rPr lang="en-US" dirty="0">
                <a:solidFill>
                  <a:schemeClr val="tx2">
                    <a:lumMod val="75000"/>
                  </a:schemeClr>
                </a:solidFill>
              </a:rPr>
              <a:t>grid-like </a:t>
            </a:r>
            <a:r>
              <a:rPr lang="el-GR" dirty="0" smtClean="0">
                <a:solidFill>
                  <a:schemeClr val="tx2">
                    <a:lumMod val="75000"/>
                  </a:schemeClr>
                </a:solidFill>
              </a:rPr>
              <a:t>τοπολογίες, όπως για παράδειγμα το δισδιάστατο πλέγμα των </a:t>
            </a:r>
            <a:r>
              <a:rPr lang="en-US" dirty="0" smtClean="0">
                <a:solidFill>
                  <a:schemeClr val="tx2">
                    <a:lumMod val="75000"/>
                  </a:schemeClr>
                </a:solidFill>
              </a:rPr>
              <a:t>pixels </a:t>
            </a:r>
            <a:r>
              <a:rPr lang="el-GR" dirty="0" smtClean="0">
                <a:solidFill>
                  <a:schemeClr val="tx2">
                    <a:lumMod val="75000"/>
                  </a:schemeClr>
                </a:solidFill>
              </a:rPr>
              <a:t>που συνθέτουν μια εικόνα.</a:t>
            </a:r>
            <a:r>
              <a:rPr lang="en-US" dirty="0" smtClean="0">
                <a:solidFill>
                  <a:schemeClr val="tx2">
                    <a:lumMod val="75000"/>
                  </a:schemeClr>
                </a:solidFill>
              </a:rPr>
              <a:t> </a:t>
            </a:r>
            <a:r>
              <a:rPr lang="el-GR" dirty="0" smtClean="0">
                <a:solidFill>
                  <a:schemeClr val="tx2">
                    <a:lumMod val="75000"/>
                  </a:schemeClr>
                </a:solidFill>
              </a:rPr>
              <a:t>Όμως </a:t>
            </a:r>
            <a:r>
              <a:rPr lang="el-GR" dirty="0">
                <a:solidFill>
                  <a:schemeClr val="tx2">
                    <a:lumMod val="75000"/>
                  </a:schemeClr>
                </a:solidFill>
              </a:rPr>
              <a:t>αποδίδει και για επεξεργασία κειμένου, όπως ο εντοπισμός </a:t>
            </a:r>
            <a:r>
              <a:rPr lang="en-US" dirty="0">
                <a:solidFill>
                  <a:schemeClr val="tx2">
                    <a:lumMod val="75000"/>
                  </a:schemeClr>
                </a:solidFill>
              </a:rPr>
              <a:t>DGA domain names.</a:t>
            </a:r>
          </a:p>
          <a:p>
            <a:endParaRPr lang="el-GR" dirty="0">
              <a:solidFill>
                <a:schemeClr val="tx2">
                  <a:lumMod val="75000"/>
                </a:schemeClr>
              </a:solidFill>
            </a:endParaRPr>
          </a:p>
          <a:p>
            <a:r>
              <a:rPr lang="el-GR" dirty="0">
                <a:solidFill>
                  <a:schemeClr val="tx2">
                    <a:lumMod val="75000"/>
                  </a:schemeClr>
                </a:solidFill>
              </a:rPr>
              <a:t>Σε κάθε </a:t>
            </a:r>
            <a:r>
              <a:rPr lang="el-GR" dirty="0" smtClean="0">
                <a:solidFill>
                  <a:schemeClr val="tx2">
                    <a:lumMod val="75000"/>
                  </a:schemeClr>
                </a:solidFill>
              </a:rPr>
              <a:t>μετακίνηση (βήμα κύλισης - </a:t>
            </a:r>
            <a:r>
              <a:rPr lang="en-US" dirty="0" smtClean="0">
                <a:solidFill>
                  <a:schemeClr val="tx2">
                    <a:lumMod val="75000"/>
                  </a:schemeClr>
                </a:solidFill>
              </a:rPr>
              <a:t>stride</a:t>
            </a:r>
            <a:r>
              <a:rPr lang="el-GR" dirty="0" smtClean="0">
                <a:solidFill>
                  <a:schemeClr val="tx2">
                    <a:lumMod val="75000"/>
                  </a:schemeClr>
                </a:solidFill>
              </a:rPr>
              <a:t>) </a:t>
            </a:r>
            <a:r>
              <a:rPr lang="el-GR" dirty="0">
                <a:solidFill>
                  <a:schemeClr val="tx2">
                    <a:lumMod val="75000"/>
                  </a:schemeClr>
                </a:solidFill>
              </a:rPr>
              <a:t>ενός kernel</a:t>
            </a:r>
            <a:r>
              <a:rPr lang="en-US" dirty="0">
                <a:solidFill>
                  <a:schemeClr val="tx2">
                    <a:lumMod val="75000"/>
                  </a:schemeClr>
                </a:solidFill>
              </a:rPr>
              <a:t>:</a:t>
            </a:r>
            <a:r>
              <a:rPr lang="el-GR" dirty="0">
                <a:solidFill>
                  <a:schemeClr val="tx2">
                    <a:lumMod val="75000"/>
                  </a:schemeClr>
                </a:solidFill>
              </a:rPr>
              <a:t> </a:t>
            </a:r>
            <a:endParaRPr lang="en-US" dirty="0">
              <a:solidFill>
                <a:schemeClr val="tx2">
                  <a:lumMod val="75000"/>
                </a:schemeClr>
              </a:solidFill>
            </a:endParaRPr>
          </a:p>
          <a:p>
            <a:pPr marL="171450" indent="-171450">
              <a:buFont typeface="Wingdings" panose="05000000000000000000" pitchFamily="2" charset="2"/>
              <a:buChar char="§"/>
            </a:pPr>
            <a:r>
              <a:rPr lang="el-GR" dirty="0">
                <a:solidFill>
                  <a:schemeClr val="tx2">
                    <a:lumMod val="75000"/>
                  </a:schemeClr>
                </a:solidFill>
              </a:rPr>
              <a:t>εσωτερικό γινόμενο του kernel και της αντίστοιχης επικαλυπτόμενης υπακολουθίας</a:t>
            </a:r>
            <a:endParaRPr lang="en-US" dirty="0">
              <a:solidFill>
                <a:schemeClr val="tx2">
                  <a:lumMod val="75000"/>
                </a:schemeClr>
              </a:solidFill>
            </a:endParaRPr>
          </a:p>
          <a:p>
            <a:pPr marL="171450" indent="-171450">
              <a:buFont typeface="Wingdings" panose="05000000000000000000" pitchFamily="2" charset="2"/>
              <a:buChar char="§"/>
            </a:pPr>
            <a:endParaRPr lang="el-GR" dirty="0">
              <a:solidFill>
                <a:schemeClr val="tx2">
                  <a:lumMod val="75000"/>
                </a:schemeClr>
              </a:solidFill>
            </a:endParaRPr>
          </a:p>
          <a:p>
            <a:pPr marL="171450" indent="-171450">
              <a:buFont typeface="Wingdings" panose="05000000000000000000" pitchFamily="2" charset="2"/>
              <a:buChar char="§"/>
            </a:pPr>
            <a:r>
              <a:rPr lang="el-GR" dirty="0">
                <a:solidFill>
                  <a:schemeClr val="tx2">
                    <a:lumMod val="75000"/>
                  </a:schemeClr>
                </a:solidFill>
              </a:rPr>
              <a:t>έξοδος που αναπαριστά μια ενεργοποίηση χάρτη, δηλαδή μια περιοχή της συμβολοσειράς όπου ανακαλύφθηκε ένα καινούριο χαρακτηριστικό</a:t>
            </a:r>
          </a:p>
        </p:txBody>
      </p:sp>
      <p:pic>
        <p:nvPicPr>
          <p:cNvPr id="2" name="Εικόνα 1"/>
          <p:cNvPicPr>
            <a:picLocks noChangeAspect="1"/>
          </p:cNvPicPr>
          <p:nvPr/>
        </p:nvPicPr>
        <p:blipFill>
          <a:blip r:embed="rId3"/>
          <a:stretch>
            <a:fillRect/>
          </a:stretch>
        </p:blipFill>
        <p:spPr>
          <a:xfrm>
            <a:off x="672873" y="2909880"/>
            <a:ext cx="238125" cy="238125"/>
          </a:xfrm>
          <a:prstGeom prst="rect">
            <a:avLst/>
          </a:prstGeom>
        </p:spPr>
      </p:pic>
      <p:sp>
        <p:nvSpPr>
          <p:cNvPr id="6" name="TextBox 5"/>
          <p:cNvSpPr txBox="1"/>
          <p:nvPr/>
        </p:nvSpPr>
        <p:spPr>
          <a:xfrm>
            <a:off x="618782" y="2881399"/>
            <a:ext cx="269626" cy="276999"/>
          </a:xfrm>
          <a:prstGeom prst="rect">
            <a:avLst/>
          </a:prstGeom>
          <a:noFill/>
        </p:spPr>
        <p:txBody>
          <a:bodyPr wrap="none" rtlCol="0">
            <a:spAutoFit/>
          </a:bodyPr>
          <a:lstStyle/>
          <a:p>
            <a:r>
              <a:rPr lang="en-US" sz="1200" dirty="0"/>
              <a:t>4</a:t>
            </a:r>
          </a:p>
        </p:txBody>
      </p:sp>
      <p:sp>
        <p:nvSpPr>
          <p:cNvPr id="10" name="TextBox 9"/>
          <p:cNvSpPr txBox="1"/>
          <p:nvPr/>
        </p:nvSpPr>
        <p:spPr>
          <a:xfrm>
            <a:off x="1243012" y="4082143"/>
            <a:ext cx="4687939" cy="246221"/>
          </a:xfrm>
          <a:prstGeom prst="rect">
            <a:avLst/>
          </a:prstGeom>
          <a:noFill/>
        </p:spPr>
        <p:txBody>
          <a:bodyPr wrap="square" rtlCol="0">
            <a:spAutoFit/>
          </a:bodyPr>
          <a:lstStyle/>
          <a:p>
            <a:r>
              <a:rPr lang="en-US" sz="1000" i="1" dirty="0"/>
              <a:t>Feature extraction process of the 1D convolutional layer </a:t>
            </a:r>
            <a:r>
              <a:rPr lang="en-US" sz="1000" dirty="0" smtClean="0">
                <a:hlinkClick r:id="rId4" action="ppaction://hlinksldjump"/>
              </a:rPr>
              <a:t>[</a:t>
            </a:r>
            <a:r>
              <a:rPr lang="en-US" sz="1000" dirty="0">
                <a:hlinkClick r:id="rId4" action="ppaction://hlinksldjump"/>
              </a:rPr>
              <a:t>8</a:t>
            </a:r>
            <a:r>
              <a:rPr lang="en-US" sz="1000" dirty="0" smtClean="0">
                <a:hlinkClick r:id="rId4" action="ppaction://hlinksldjump"/>
              </a:rPr>
              <a:t>]</a:t>
            </a:r>
            <a:endParaRPr lang="en-US" sz="1000" i="1" dirty="0"/>
          </a:p>
        </p:txBody>
      </p:sp>
    </p:spTree>
    <p:extLst>
      <p:ext uri="{BB962C8B-B14F-4D97-AF65-F5344CB8AC3E}">
        <p14:creationId xmlns:p14="http://schemas.microsoft.com/office/powerpoint/2010/main" val="3236833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gs>
            <a:gs pos="97000">
              <a:schemeClr val="bg1"/>
            </a:gs>
          </a:gsLst>
          <a:lin ang="16200000" scaled="1"/>
          <a:tileRect/>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528654" y="97972"/>
            <a:ext cx="6084000" cy="539700"/>
          </a:xfrm>
        </p:spPr>
        <p:txBody>
          <a:bodyPr/>
          <a:lstStyle/>
          <a:p>
            <a:r>
              <a:rPr lang="en-US" b="1" dirty="0">
                <a:latin typeface="+mj-lt"/>
              </a:rPr>
              <a:t>B. Convolutional Neural Network (CNN)</a:t>
            </a:r>
          </a:p>
        </p:txBody>
      </p:sp>
      <p:pic>
        <p:nvPicPr>
          <p:cNvPr id="5" name="Εικόνα 4"/>
          <p:cNvPicPr>
            <a:picLocks noChangeAspect="1"/>
          </p:cNvPicPr>
          <p:nvPr/>
        </p:nvPicPr>
        <p:blipFill>
          <a:blip r:embed="rId2"/>
          <a:stretch>
            <a:fillRect/>
          </a:stretch>
        </p:blipFill>
        <p:spPr>
          <a:xfrm>
            <a:off x="528654" y="825613"/>
            <a:ext cx="3979048" cy="4051526"/>
          </a:xfrm>
          <a:prstGeom prst="rect">
            <a:avLst/>
          </a:prstGeom>
          <a:ln w="88900" cap="sq" cmpd="thickThin">
            <a:solidFill>
              <a:srgbClr val="000000"/>
            </a:solidFill>
            <a:prstDash val="solid"/>
            <a:miter lim="800000"/>
          </a:ln>
          <a:effectLst>
            <a:innerShdw blurRad="76200">
              <a:srgbClr val="000000"/>
            </a:innerShdw>
          </a:effectLst>
        </p:spPr>
      </p:pic>
      <p:sp>
        <p:nvSpPr>
          <p:cNvPr id="6" name="TextBox 5"/>
          <p:cNvSpPr txBox="1"/>
          <p:nvPr/>
        </p:nvSpPr>
        <p:spPr>
          <a:xfrm>
            <a:off x="4898571" y="685019"/>
            <a:ext cx="4033157" cy="4262705"/>
          </a:xfrm>
          <a:prstGeom prst="rect">
            <a:avLst/>
          </a:prstGeom>
          <a:noFill/>
        </p:spPr>
        <p:txBody>
          <a:bodyPr wrap="square" rtlCol="0">
            <a:spAutoFit/>
          </a:bodyPr>
          <a:lstStyle/>
          <a:p>
            <a:pPr marL="171450" indent="-171450">
              <a:buFont typeface="Wingdings" panose="05000000000000000000" pitchFamily="2" charset="2"/>
              <a:buChar char="q"/>
            </a:pPr>
            <a:r>
              <a:rPr lang="el-GR" dirty="0">
                <a:solidFill>
                  <a:schemeClr val="tx2">
                    <a:lumMod val="75000"/>
                  </a:schemeClr>
                </a:solidFill>
              </a:rPr>
              <a:t>Μονοδιάστατο (</a:t>
            </a:r>
            <a:r>
              <a:rPr lang="en-US" dirty="0">
                <a:solidFill>
                  <a:schemeClr val="tx2">
                    <a:lumMod val="75000"/>
                  </a:schemeClr>
                </a:solidFill>
              </a:rPr>
              <a:t>Conv1D</a:t>
            </a:r>
            <a:r>
              <a:rPr lang="el-GR" dirty="0">
                <a:solidFill>
                  <a:schemeClr val="tx2">
                    <a:lumMod val="75000"/>
                  </a:schemeClr>
                </a:solidFill>
              </a:rPr>
              <a:t>)</a:t>
            </a:r>
            <a:r>
              <a:rPr lang="en-US" dirty="0">
                <a:solidFill>
                  <a:schemeClr val="tx2">
                    <a:lumMod val="75000"/>
                  </a:schemeClr>
                </a:solidFill>
              </a:rPr>
              <a:t> </a:t>
            </a:r>
            <a:r>
              <a:rPr lang="el-GR" dirty="0">
                <a:solidFill>
                  <a:schemeClr val="tx2">
                    <a:lumMod val="75000"/>
                  </a:schemeClr>
                </a:solidFill>
              </a:rPr>
              <a:t>συνελικτικό στρώμα.</a:t>
            </a:r>
            <a:endParaRPr lang="en-US" dirty="0">
              <a:solidFill>
                <a:schemeClr val="tx2">
                  <a:lumMod val="75000"/>
                </a:schemeClr>
              </a:solidFill>
            </a:endParaRPr>
          </a:p>
          <a:p>
            <a:pPr marL="171450" indent="-171450">
              <a:buFont typeface="Wingdings" panose="05000000000000000000" pitchFamily="2" charset="2"/>
              <a:buChar char="q"/>
            </a:pPr>
            <a:endParaRPr lang="en-US" dirty="0">
              <a:solidFill>
                <a:schemeClr val="tx2">
                  <a:lumMod val="75000"/>
                </a:schemeClr>
              </a:solidFill>
            </a:endParaRPr>
          </a:p>
          <a:p>
            <a:pPr marL="171450" indent="-171450">
              <a:buFont typeface="Wingdings" panose="05000000000000000000" pitchFamily="2" charset="2"/>
              <a:buChar char="q"/>
            </a:pPr>
            <a:r>
              <a:rPr lang="el-GR" dirty="0">
                <a:solidFill>
                  <a:schemeClr val="tx2">
                    <a:lumMod val="75000"/>
                  </a:schemeClr>
                </a:solidFill>
              </a:rPr>
              <a:t>Βήμα κύλισης (</a:t>
            </a:r>
            <a:r>
              <a:rPr lang="en-US" dirty="0">
                <a:solidFill>
                  <a:schemeClr val="tx2">
                    <a:lumMod val="75000"/>
                  </a:schemeClr>
                </a:solidFill>
              </a:rPr>
              <a:t>stride</a:t>
            </a:r>
            <a:r>
              <a:rPr lang="el-GR" dirty="0">
                <a:solidFill>
                  <a:schemeClr val="tx2">
                    <a:lumMod val="75000"/>
                  </a:schemeClr>
                </a:solidFill>
              </a:rPr>
              <a:t>)</a:t>
            </a:r>
            <a:r>
              <a:rPr lang="en-US" dirty="0">
                <a:solidFill>
                  <a:schemeClr val="tx2">
                    <a:lumMod val="75000"/>
                  </a:schemeClr>
                </a:solidFill>
              </a:rPr>
              <a:t> </a:t>
            </a:r>
            <a:r>
              <a:rPr lang="el-GR" dirty="0">
                <a:solidFill>
                  <a:schemeClr val="tx2">
                    <a:lumMod val="75000"/>
                  </a:schemeClr>
                </a:solidFill>
              </a:rPr>
              <a:t>1</a:t>
            </a:r>
          </a:p>
          <a:p>
            <a:pPr marL="171450" indent="-171450">
              <a:buFont typeface="Wingdings" panose="05000000000000000000" pitchFamily="2" charset="2"/>
              <a:buChar char="q"/>
            </a:pPr>
            <a:endParaRPr lang="el-GR" dirty="0">
              <a:solidFill>
                <a:schemeClr val="tx2">
                  <a:lumMod val="75000"/>
                </a:schemeClr>
              </a:solidFill>
            </a:endParaRPr>
          </a:p>
          <a:p>
            <a:pPr marL="171450" indent="-171450">
              <a:buFont typeface="Wingdings" panose="05000000000000000000" pitchFamily="2" charset="2"/>
              <a:buChar char="q"/>
            </a:pPr>
            <a:r>
              <a:rPr lang="el-GR" dirty="0">
                <a:solidFill>
                  <a:schemeClr val="tx2">
                    <a:lumMod val="75000"/>
                  </a:schemeClr>
                </a:solidFill>
              </a:rPr>
              <a:t>1000 </a:t>
            </a:r>
            <a:r>
              <a:rPr lang="en-US" dirty="0">
                <a:solidFill>
                  <a:schemeClr val="tx2">
                    <a:lumMod val="75000"/>
                  </a:schemeClr>
                </a:solidFill>
              </a:rPr>
              <a:t>kernels </a:t>
            </a:r>
            <a:r>
              <a:rPr lang="el-GR" dirty="0">
                <a:solidFill>
                  <a:schemeClr val="tx2">
                    <a:lumMod val="75000"/>
                  </a:schemeClr>
                </a:solidFill>
              </a:rPr>
              <a:t>μήκους 2 ανιχνεύουν </a:t>
            </a:r>
            <a:r>
              <a:rPr lang="en-US" dirty="0">
                <a:solidFill>
                  <a:schemeClr val="tx2">
                    <a:lumMod val="75000"/>
                  </a:schemeClr>
                </a:solidFill>
              </a:rPr>
              <a:t>bigrams </a:t>
            </a:r>
            <a:r>
              <a:rPr lang="el-GR" dirty="0">
                <a:solidFill>
                  <a:schemeClr val="tx2">
                    <a:lumMod val="75000"/>
                  </a:schemeClr>
                </a:solidFill>
              </a:rPr>
              <a:t>στα </a:t>
            </a:r>
            <a:r>
              <a:rPr lang="en-US" dirty="0">
                <a:solidFill>
                  <a:schemeClr val="tx2">
                    <a:lumMod val="75000"/>
                  </a:schemeClr>
                </a:solidFill>
              </a:rPr>
              <a:t>domain names.</a:t>
            </a:r>
          </a:p>
          <a:p>
            <a:pPr marL="171450" indent="-171450">
              <a:buFont typeface="Wingdings" panose="05000000000000000000" pitchFamily="2" charset="2"/>
              <a:buChar char="q"/>
            </a:pPr>
            <a:endParaRPr lang="en-US" dirty="0">
              <a:solidFill>
                <a:schemeClr val="tx2">
                  <a:lumMod val="75000"/>
                </a:schemeClr>
              </a:solidFill>
            </a:endParaRPr>
          </a:p>
          <a:p>
            <a:r>
              <a:rPr lang="el-GR" b="1" dirty="0">
                <a:solidFill>
                  <a:schemeClr val="tx2">
                    <a:lumMod val="75000"/>
                  </a:schemeClr>
                </a:solidFill>
              </a:rPr>
              <a:t>Διαφορές με το μοντέλο των </a:t>
            </a:r>
            <a:r>
              <a:rPr lang="en-US" b="1" dirty="0">
                <a:solidFill>
                  <a:schemeClr val="tx2">
                    <a:lumMod val="75000"/>
                  </a:schemeClr>
                </a:solidFill>
              </a:rPr>
              <a:t>Yu et al.</a:t>
            </a:r>
            <a:r>
              <a:rPr lang="en-US" dirty="0">
                <a:solidFill>
                  <a:schemeClr val="tx2">
                    <a:lumMod val="75000"/>
                  </a:schemeClr>
                </a:solidFill>
              </a:rPr>
              <a:t> :</a:t>
            </a:r>
          </a:p>
          <a:p>
            <a:pPr marL="400050" indent="-400050">
              <a:buFont typeface="+mj-lt"/>
              <a:buAutoNum type="romanLcPeriod"/>
            </a:pPr>
            <a:r>
              <a:rPr lang="el-GR" sz="1300" dirty="0">
                <a:solidFill>
                  <a:schemeClr val="tx2">
                    <a:lumMod val="75000"/>
                  </a:schemeClr>
                </a:solidFill>
              </a:rPr>
              <a:t>Αναπαράσταση των </a:t>
            </a:r>
            <a:r>
              <a:rPr lang="en-US" sz="1300" dirty="0">
                <a:solidFill>
                  <a:schemeClr val="tx2">
                    <a:lumMod val="75000"/>
                  </a:schemeClr>
                </a:solidFill>
              </a:rPr>
              <a:t>domain names </a:t>
            </a:r>
            <a:r>
              <a:rPr lang="el-GR" sz="1300" dirty="0">
                <a:solidFill>
                  <a:schemeClr val="tx2">
                    <a:lumMod val="75000"/>
                  </a:schemeClr>
                </a:solidFill>
              </a:rPr>
              <a:t>με </a:t>
            </a:r>
            <a:r>
              <a:rPr lang="el-GR" sz="1300" dirty="0" smtClean="0">
                <a:solidFill>
                  <a:schemeClr val="tx2">
                    <a:lumMod val="75000"/>
                  </a:schemeClr>
                </a:solidFill>
              </a:rPr>
              <a:t>τους </a:t>
            </a:r>
            <a:r>
              <a:rPr lang="el-GR" sz="1300" dirty="0">
                <a:solidFill>
                  <a:schemeClr val="tx2">
                    <a:lumMod val="75000"/>
                  </a:schemeClr>
                </a:solidFill>
              </a:rPr>
              <a:t>37 επιτρεπόμενα </a:t>
            </a:r>
            <a:r>
              <a:rPr lang="el-GR" sz="1300" dirty="0" smtClean="0">
                <a:solidFill>
                  <a:schemeClr val="tx2">
                    <a:lumMod val="75000"/>
                  </a:schemeClr>
                </a:solidFill>
              </a:rPr>
              <a:t>χαρακτήρες </a:t>
            </a:r>
            <a:r>
              <a:rPr lang="el-GR" sz="1300" dirty="0">
                <a:solidFill>
                  <a:schemeClr val="tx2">
                    <a:lumMod val="75000"/>
                  </a:schemeClr>
                </a:solidFill>
              </a:rPr>
              <a:t>(+1 για το </a:t>
            </a:r>
            <a:r>
              <a:rPr lang="en-US" sz="1300" dirty="0">
                <a:solidFill>
                  <a:schemeClr val="tx2">
                    <a:lumMod val="75000"/>
                  </a:schemeClr>
                </a:solidFill>
              </a:rPr>
              <a:t>padding</a:t>
            </a:r>
            <a:r>
              <a:rPr lang="el-GR" sz="1300" dirty="0">
                <a:solidFill>
                  <a:schemeClr val="tx2">
                    <a:lumMod val="75000"/>
                  </a:schemeClr>
                </a:solidFill>
              </a:rPr>
              <a:t>) και όχι με τα 256 </a:t>
            </a:r>
            <a:r>
              <a:rPr lang="en-US" sz="1300" dirty="0" smtClean="0">
                <a:solidFill>
                  <a:schemeClr val="tx2">
                    <a:lumMod val="75000"/>
                  </a:schemeClr>
                </a:solidFill>
              </a:rPr>
              <a:t>ASCII</a:t>
            </a:r>
            <a:endParaRPr lang="en-US" sz="1300" dirty="0">
              <a:solidFill>
                <a:schemeClr val="tx2">
                  <a:lumMod val="75000"/>
                </a:schemeClr>
              </a:solidFill>
            </a:endParaRPr>
          </a:p>
          <a:p>
            <a:pPr marL="400050" indent="-400050">
              <a:buFont typeface="+mj-lt"/>
              <a:buAutoNum type="romanLcPeriod"/>
            </a:pPr>
            <a:endParaRPr lang="en-US" sz="1300" dirty="0">
              <a:solidFill>
                <a:schemeClr val="tx2">
                  <a:lumMod val="75000"/>
                </a:schemeClr>
              </a:solidFill>
            </a:endParaRPr>
          </a:p>
          <a:p>
            <a:pPr marL="400050" indent="-400050">
              <a:buFont typeface="+mj-lt"/>
              <a:buAutoNum type="romanLcPeriod"/>
            </a:pPr>
            <a:r>
              <a:rPr lang="el-GR" sz="1300" dirty="0" smtClean="0">
                <a:solidFill>
                  <a:schemeClr val="tx2">
                    <a:lumMod val="75000"/>
                  </a:schemeClr>
                </a:solidFill>
              </a:rPr>
              <a:t>Αντί </a:t>
            </a:r>
            <a:r>
              <a:rPr lang="el-GR" sz="1300" dirty="0">
                <a:solidFill>
                  <a:schemeClr val="tx2">
                    <a:lumMod val="75000"/>
                  </a:schemeClr>
                </a:solidFill>
              </a:rPr>
              <a:t>για σταθερή μείωση του </a:t>
            </a:r>
            <a:r>
              <a:rPr lang="en-US" sz="1300" dirty="0">
                <a:solidFill>
                  <a:schemeClr val="tx2">
                    <a:lumMod val="75000"/>
                  </a:schemeClr>
                </a:solidFill>
              </a:rPr>
              <a:t>learning rate </a:t>
            </a:r>
            <a:r>
              <a:rPr lang="el-GR" sz="1300" dirty="0">
                <a:solidFill>
                  <a:schemeClr val="tx2">
                    <a:lumMod val="75000"/>
                  </a:schemeClr>
                </a:solidFill>
              </a:rPr>
              <a:t>σε κάθε γύρο εκπαίδευσης, το υποδιπλασιάζουμε μόνο όταν δεν έχουμε βελτίωση στην ακρίβεια για παραπάνω από 2 γύρους (αύξηση ακρίβειας κατά 0.20% σε όλα τα μοντέλα)</a:t>
            </a:r>
          </a:p>
          <a:p>
            <a:endParaRPr lang="en-US" dirty="0">
              <a:solidFill>
                <a:schemeClr val="tx2">
                  <a:lumMod val="75000"/>
                </a:schemeClr>
              </a:solidFill>
            </a:endParaRPr>
          </a:p>
          <a:p>
            <a:r>
              <a:rPr lang="en-US" b="1" dirty="0">
                <a:solidFill>
                  <a:schemeClr val="tx2">
                    <a:lumMod val="75000"/>
                  </a:schemeClr>
                </a:solidFill>
              </a:rPr>
              <a:t>Trainable params</a:t>
            </a:r>
            <a:r>
              <a:rPr lang="en-US" dirty="0">
                <a:solidFill>
                  <a:schemeClr val="tx2">
                    <a:lumMod val="75000"/>
                  </a:schemeClr>
                </a:solidFill>
              </a:rPr>
              <a:t>: 4.862.193</a:t>
            </a:r>
          </a:p>
          <a:p>
            <a:r>
              <a:rPr lang="en-US" b="1" dirty="0">
                <a:solidFill>
                  <a:schemeClr val="tx2">
                    <a:lumMod val="75000"/>
                  </a:schemeClr>
                </a:solidFill>
              </a:rPr>
              <a:t>Memory Requirements</a:t>
            </a:r>
            <a:r>
              <a:rPr lang="en-US" dirty="0">
                <a:solidFill>
                  <a:schemeClr val="tx2">
                    <a:lumMod val="75000"/>
                  </a:schemeClr>
                </a:solidFill>
              </a:rPr>
              <a:t>: 19.30 </a:t>
            </a:r>
            <a:r>
              <a:rPr lang="el-GR" dirty="0">
                <a:solidFill>
                  <a:schemeClr val="tx2">
                    <a:lumMod val="75000"/>
                  </a:schemeClr>
                </a:solidFill>
              </a:rPr>
              <a:t>ΜΒ</a:t>
            </a:r>
            <a:endParaRPr lang="en-US" dirty="0">
              <a:solidFill>
                <a:schemeClr val="tx2">
                  <a:lumMod val="75000"/>
                </a:schemeClr>
              </a:solidFill>
            </a:endParaRPr>
          </a:p>
        </p:txBody>
      </p:sp>
    </p:spTree>
    <p:extLst>
      <p:ext uri="{BB962C8B-B14F-4D97-AF65-F5344CB8AC3E}">
        <p14:creationId xmlns:p14="http://schemas.microsoft.com/office/powerpoint/2010/main" val="508044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gs>
            <a:gs pos="46000">
              <a:schemeClr val="bg1"/>
            </a:gs>
          </a:gsLst>
          <a:lin ang="10800000" scaled="1"/>
          <a:tileRect/>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544981" y="63963"/>
            <a:ext cx="6868189" cy="539700"/>
          </a:xfrm>
        </p:spPr>
        <p:txBody>
          <a:bodyPr/>
          <a:lstStyle/>
          <a:p>
            <a:r>
              <a:rPr lang="en-US" b="1" dirty="0">
                <a:latin typeface="+mj-lt"/>
              </a:rPr>
              <a:t>A. Long Short Term Memory Network (LSTM)</a:t>
            </a:r>
            <a:endParaRPr lang="en-US" dirty="0">
              <a:latin typeface="+mj-lt"/>
            </a:endParaRPr>
          </a:p>
        </p:txBody>
      </p:sp>
      <p:pic>
        <p:nvPicPr>
          <p:cNvPr id="8" name="Εικόνα 7"/>
          <p:cNvPicPr>
            <a:picLocks noChangeAspect="1"/>
          </p:cNvPicPr>
          <p:nvPr/>
        </p:nvPicPr>
        <p:blipFill>
          <a:blip r:embed="rId3"/>
          <a:stretch>
            <a:fillRect/>
          </a:stretch>
        </p:blipFill>
        <p:spPr>
          <a:xfrm>
            <a:off x="412843" y="2998098"/>
            <a:ext cx="4405342" cy="1715102"/>
          </a:xfrm>
          <a:prstGeom prst="rect">
            <a:avLst/>
          </a:prstGeom>
        </p:spPr>
      </p:pic>
      <p:sp>
        <p:nvSpPr>
          <p:cNvPr id="9" name="TextBox 8"/>
          <p:cNvSpPr txBox="1"/>
          <p:nvPr/>
        </p:nvSpPr>
        <p:spPr>
          <a:xfrm>
            <a:off x="5037365" y="631242"/>
            <a:ext cx="3962379" cy="224676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2">
                    <a:lumMod val="75000"/>
                  </a:schemeClr>
                </a:solidFill>
              </a:rPr>
              <a:t>Recursive Neural Network (RNN)</a:t>
            </a:r>
            <a:r>
              <a:rPr lang="el-GR" dirty="0">
                <a:solidFill>
                  <a:schemeClr val="tx2">
                    <a:lumMod val="75000"/>
                  </a:schemeClr>
                </a:solidFill>
              </a:rPr>
              <a:t> έχουν χρησιμοποιηθεί για επεξεργασία κειμένου</a:t>
            </a:r>
            <a:endParaRPr lang="en-US" dirty="0">
              <a:solidFill>
                <a:schemeClr val="tx2">
                  <a:lumMod val="75000"/>
                </a:schemeClr>
              </a:solidFill>
            </a:endParaRPr>
          </a:p>
          <a:p>
            <a:pPr marL="285750" indent="-285750">
              <a:buFont typeface="Wingdings" panose="05000000000000000000" pitchFamily="2" charset="2"/>
              <a:buChar char="Ø"/>
            </a:pPr>
            <a:r>
              <a:rPr lang="el-GR" dirty="0">
                <a:solidFill>
                  <a:schemeClr val="tx2">
                    <a:lumMod val="75000"/>
                  </a:schemeClr>
                </a:solidFill>
              </a:rPr>
              <a:t>Έξοδος εξαρτόμενη από την είσοδο και από προηγούμενες ενεργοποιήσεις.</a:t>
            </a:r>
            <a:endParaRPr lang="en-US" dirty="0">
              <a:solidFill>
                <a:schemeClr val="tx2">
                  <a:lumMod val="75000"/>
                </a:schemeClr>
              </a:solidFill>
            </a:endParaRPr>
          </a:p>
          <a:p>
            <a:pPr marL="285750" indent="-285750">
              <a:buFont typeface="Wingdings" panose="05000000000000000000" pitchFamily="2" charset="2"/>
              <a:buChar char="Ø"/>
            </a:pPr>
            <a:r>
              <a:rPr lang="el-GR" dirty="0">
                <a:solidFill>
                  <a:schemeClr val="tx2">
                    <a:lumMod val="75000"/>
                  </a:schemeClr>
                </a:solidFill>
              </a:rPr>
              <a:t>Χάρτης </a:t>
            </a:r>
            <a:r>
              <a:rPr lang="el-GR" dirty="0" smtClean="0">
                <a:solidFill>
                  <a:schemeClr val="tx2">
                    <a:lumMod val="75000"/>
                  </a:schemeClr>
                </a:solidFill>
              </a:rPr>
              <a:t>συνδυασμών </a:t>
            </a:r>
            <a:r>
              <a:rPr lang="el-GR" dirty="0">
                <a:solidFill>
                  <a:schemeClr val="tx2">
                    <a:lumMod val="75000"/>
                  </a:schemeClr>
                </a:solidFill>
              </a:rPr>
              <a:t>για κάθε ακολουθία (</a:t>
            </a:r>
            <a:r>
              <a:rPr lang="en-US" dirty="0">
                <a:solidFill>
                  <a:schemeClr val="tx2">
                    <a:lumMod val="75000"/>
                  </a:schemeClr>
                </a:solidFill>
              </a:rPr>
              <a:t>domain name</a:t>
            </a:r>
            <a:r>
              <a:rPr lang="el-GR" dirty="0">
                <a:solidFill>
                  <a:schemeClr val="tx2">
                    <a:lumMod val="75000"/>
                  </a:schemeClr>
                </a:solidFill>
              </a:rPr>
              <a:t>) για την ανίχνευση των εξαρτήσεων μεταξύ μεμονωμένων </a:t>
            </a:r>
            <a:r>
              <a:rPr lang="el-GR" dirty="0" smtClean="0">
                <a:solidFill>
                  <a:schemeClr val="tx2">
                    <a:lumMod val="75000"/>
                  </a:schemeClr>
                </a:solidFill>
              </a:rPr>
              <a:t>χαρακτήρων </a:t>
            </a:r>
            <a:r>
              <a:rPr lang="el-GR" dirty="0">
                <a:solidFill>
                  <a:schemeClr val="tx2">
                    <a:lumMod val="75000"/>
                  </a:schemeClr>
                </a:solidFill>
              </a:rPr>
              <a:t>μιας ακολουθίας</a:t>
            </a:r>
          </a:p>
          <a:p>
            <a:pPr marL="285750" indent="-285750">
              <a:buFont typeface="Wingdings" panose="05000000000000000000" pitchFamily="2" charset="2"/>
              <a:buChar char="Ø"/>
            </a:pPr>
            <a:r>
              <a:rPr lang="en-US" dirty="0">
                <a:solidFill>
                  <a:schemeClr val="tx2">
                    <a:lumMod val="75000"/>
                  </a:schemeClr>
                </a:solidFill>
              </a:rPr>
              <a:t>Vanishing gradient </a:t>
            </a:r>
            <a:r>
              <a:rPr lang="en-US" dirty="0" smtClean="0">
                <a:solidFill>
                  <a:schemeClr val="tx2">
                    <a:lumMod val="75000"/>
                  </a:schemeClr>
                </a:solidFill>
              </a:rPr>
              <a:t>/ </a:t>
            </a:r>
            <a:r>
              <a:rPr lang="en-US" dirty="0">
                <a:solidFill>
                  <a:schemeClr val="tx2">
                    <a:lumMod val="75000"/>
                  </a:schemeClr>
                </a:solidFill>
              </a:rPr>
              <a:t>exploding gradient, </a:t>
            </a:r>
            <a:r>
              <a:rPr lang="el-GR" dirty="0">
                <a:solidFill>
                  <a:schemeClr val="tx2">
                    <a:lumMod val="75000"/>
                  </a:schemeClr>
                </a:solidFill>
              </a:rPr>
              <a:t>λόγω μακρών αλυσιδωτών αναδρομών</a:t>
            </a:r>
            <a:endParaRPr lang="en-US" dirty="0">
              <a:solidFill>
                <a:schemeClr val="tx2">
                  <a:lumMod val="75000"/>
                </a:schemeClr>
              </a:solidFill>
            </a:endParaRPr>
          </a:p>
        </p:txBody>
      </p:sp>
      <p:pic>
        <p:nvPicPr>
          <p:cNvPr id="10" name="Εικόνα 9"/>
          <p:cNvPicPr>
            <a:picLocks noChangeAspect="1"/>
          </p:cNvPicPr>
          <p:nvPr/>
        </p:nvPicPr>
        <p:blipFill>
          <a:blip r:embed="rId4"/>
          <a:stretch>
            <a:fillRect/>
          </a:stretch>
        </p:blipFill>
        <p:spPr>
          <a:xfrm>
            <a:off x="412843" y="711668"/>
            <a:ext cx="4405342" cy="1728442"/>
          </a:xfrm>
          <a:prstGeom prst="rect">
            <a:avLst/>
          </a:prstGeom>
        </p:spPr>
      </p:pic>
      <p:pic>
        <p:nvPicPr>
          <p:cNvPr id="11" name="Εικόνα 10"/>
          <p:cNvPicPr>
            <a:picLocks noChangeAspect="1"/>
          </p:cNvPicPr>
          <p:nvPr/>
        </p:nvPicPr>
        <p:blipFill>
          <a:blip r:embed="rId5"/>
          <a:stretch>
            <a:fillRect/>
          </a:stretch>
        </p:blipFill>
        <p:spPr>
          <a:xfrm>
            <a:off x="4242005" y="1526026"/>
            <a:ext cx="333375" cy="228600"/>
          </a:xfrm>
          <a:prstGeom prst="rect">
            <a:avLst/>
          </a:prstGeom>
        </p:spPr>
      </p:pic>
      <p:sp>
        <p:nvSpPr>
          <p:cNvPr id="12" name="TextBox 11"/>
          <p:cNvSpPr txBox="1"/>
          <p:nvPr/>
        </p:nvSpPr>
        <p:spPr>
          <a:xfrm>
            <a:off x="5037365" y="2905046"/>
            <a:ext cx="3839935" cy="2246769"/>
          </a:xfrm>
          <a:prstGeom prst="rect">
            <a:avLst/>
          </a:prstGeom>
          <a:noFill/>
        </p:spPr>
        <p:txBody>
          <a:bodyPr wrap="square" rtlCol="0">
            <a:spAutoFit/>
          </a:bodyPr>
          <a:lstStyle/>
          <a:p>
            <a:pPr marL="285750" indent="-285750">
              <a:buFont typeface="Wingdings" panose="05000000000000000000" pitchFamily="2" charset="2"/>
              <a:buChar char="Ø"/>
            </a:pPr>
            <a:r>
              <a:rPr lang="el-GR" dirty="0">
                <a:solidFill>
                  <a:schemeClr val="tx2">
                    <a:lumMod val="75000"/>
                  </a:schemeClr>
                </a:solidFill>
              </a:rPr>
              <a:t>LSTM  ειδική περίπτωση </a:t>
            </a:r>
            <a:r>
              <a:rPr lang="en-US" dirty="0" smtClean="0">
                <a:solidFill>
                  <a:schemeClr val="tx2">
                    <a:lumMod val="75000"/>
                  </a:schemeClr>
                </a:solidFill>
              </a:rPr>
              <a:t>RNN</a:t>
            </a:r>
            <a:endParaRPr lang="el-GR" dirty="0" smtClean="0">
              <a:solidFill>
                <a:schemeClr val="tx2">
                  <a:lumMod val="75000"/>
                </a:schemeClr>
              </a:solidFill>
            </a:endParaRPr>
          </a:p>
          <a:p>
            <a:pPr marL="285750" indent="-285750">
              <a:buFont typeface="Wingdings" panose="05000000000000000000" pitchFamily="2" charset="2"/>
              <a:buChar char="Ø"/>
            </a:pPr>
            <a:r>
              <a:rPr lang="el-GR" dirty="0" smtClean="0">
                <a:solidFill>
                  <a:schemeClr val="tx2">
                    <a:lumMod val="75000"/>
                  </a:schemeClr>
                </a:solidFill>
              </a:rPr>
              <a:t>Υποστήριξη μεγαλύτερων ακολουθιών</a:t>
            </a:r>
            <a:endParaRPr lang="en-US" dirty="0">
              <a:solidFill>
                <a:schemeClr val="tx2">
                  <a:lumMod val="75000"/>
                </a:schemeClr>
              </a:solidFill>
            </a:endParaRPr>
          </a:p>
          <a:p>
            <a:pPr marL="285750" indent="-285750">
              <a:buFont typeface="Wingdings" panose="05000000000000000000" pitchFamily="2" charset="2"/>
              <a:buChar char="Ø"/>
            </a:pPr>
            <a:r>
              <a:rPr lang="el-GR" dirty="0">
                <a:solidFill>
                  <a:schemeClr val="tx2">
                    <a:lumMod val="75000"/>
                  </a:schemeClr>
                </a:solidFill>
              </a:rPr>
              <a:t>Περιέχει επιπλέον κελί μνήμης (</a:t>
            </a:r>
            <a:r>
              <a:rPr lang="en-US" dirty="0">
                <a:solidFill>
                  <a:schemeClr val="tx2">
                    <a:lumMod val="75000"/>
                  </a:schemeClr>
                </a:solidFill>
              </a:rPr>
              <a:t>read, write, reset</a:t>
            </a:r>
            <a:r>
              <a:rPr lang="el-GR" dirty="0" smtClean="0">
                <a:solidFill>
                  <a:schemeClr val="tx2">
                    <a:lumMod val="75000"/>
                  </a:schemeClr>
                </a:solidFill>
              </a:rPr>
              <a:t>)</a:t>
            </a:r>
            <a:r>
              <a:rPr lang="en-US" dirty="0" smtClean="0">
                <a:solidFill>
                  <a:schemeClr val="tx2">
                    <a:lumMod val="75000"/>
                  </a:schemeClr>
                </a:solidFill>
              </a:rPr>
              <a:t> </a:t>
            </a:r>
            <a:r>
              <a:rPr lang="el-GR" dirty="0" smtClean="0">
                <a:solidFill>
                  <a:schemeClr val="tx2">
                    <a:lumMod val="75000"/>
                  </a:schemeClr>
                </a:solidFill>
              </a:rPr>
              <a:t>για την προσωρινή </a:t>
            </a:r>
            <a:r>
              <a:rPr lang="el-GR" dirty="0">
                <a:solidFill>
                  <a:schemeClr val="tx2">
                    <a:lumMod val="75000"/>
                  </a:schemeClr>
                </a:solidFill>
              </a:rPr>
              <a:t>αποθήκευση εξαρτήσεων χαρακτήρων για την εξαγωγή χαρακτηριστικών που βοηθούν στην κατηγοριοποίηση</a:t>
            </a:r>
            <a:endParaRPr lang="en-US" dirty="0">
              <a:solidFill>
                <a:schemeClr val="tx2">
                  <a:lumMod val="75000"/>
                </a:schemeClr>
              </a:solidFill>
            </a:endParaRPr>
          </a:p>
          <a:p>
            <a:pPr marL="285750" indent="-285750">
              <a:buFont typeface="Wingdings" panose="05000000000000000000" pitchFamily="2" charset="2"/>
              <a:buChar char="Ø"/>
            </a:pPr>
            <a:r>
              <a:rPr lang="el-GR" dirty="0">
                <a:solidFill>
                  <a:schemeClr val="tx2">
                    <a:lumMod val="75000"/>
                  </a:schemeClr>
                </a:solidFill>
              </a:rPr>
              <a:t>Γενίκευση εξαγωγής χαρακτηριστικών με </a:t>
            </a:r>
            <a:r>
              <a:rPr lang="en-US" dirty="0" smtClean="0">
                <a:solidFill>
                  <a:schemeClr val="tx2">
                    <a:lumMod val="75000"/>
                  </a:schemeClr>
                </a:solidFill>
              </a:rPr>
              <a:t>N-grams</a:t>
            </a:r>
            <a:r>
              <a:rPr lang="el-GR" dirty="0" smtClean="0">
                <a:solidFill>
                  <a:schemeClr val="tx2">
                    <a:lumMod val="75000"/>
                  </a:schemeClr>
                </a:solidFill>
              </a:rPr>
              <a:t> (ανιχνεύει ταυτόχρονα </a:t>
            </a:r>
            <a:r>
              <a:rPr lang="en-US" dirty="0" smtClean="0">
                <a:solidFill>
                  <a:schemeClr val="tx2">
                    <a:lumMod val="75000"/>
                  </a:schemeClr>
                </a:solidFill>
              </a:rPr>
              <a:t>bigrams, 3-grams, 4-grams </a:t>
            </a:r>
            <a:r>
              <a:rPr lang="el-GR" dirty="0" smtClean="0">
                <a:solidFill>
                  <a:schemeClr val="tx2">
                    <a:lumMod val="75000"/>
                  </a:schemeClr>
                </a:solidFill>
              </a:rPr>
              <a:t>κλπ.)</a:t>
            </a:r>
            <a:endParaRPr lang="en-US" dirty="0">
              <a:solidFill>
                <a:schemeClr val="tx2">
                  <a:lumMod val="75000"/>
                </a:schemeClr>
              </a:solidFill>
            </a:endParaRPr>
          </a:p>
        </p:txBody>
      </p:sp>
      <p:cxnSp>
        <p:nvCxnSpPr>
          <p:cNvPr id="13" name="Google Shape;304;p31"/>
          <p:cNvCxnSpPr/>
          <p:nvPr/>
        </p:nvCxnSpPr>
        <p:spPr>
          <a:xfrm flipH="1">
            <a:off x="151016" y="2882193"/>
            <a:ext cx="8848728" cy="0"/>
          </a:xfrm>
          <a:prstGeom prst="straightConnector1">
            <a:avLst/>
          </a:prstGeom>
          <a:noFill/>
          <a:ln w="19050" cap="flat" cmpd="sng">
            <a:solidFill>
              <a:schemeClr val="tx1"/>
            </a:solidFill>
            <a:prstDash val="solid"/>
            <a:round/>
            <a:headEnd type="oval" w="med" len="med"/>
            <a:tailEnd type="oval" w="med" len="med"/>
          </a:ln>
        </p:spPr>
      </p:cxnSp>
      <p:sp>
        <p:nvSpPr>
          <p:cNvPr id="2" name="TextBox 1"/>
          <p:cNvSpPr txBox="1"/>
          <p:nvPr/>
        </p:nvSpPr>
        <p:spPr>
          <a:xfrm>
            <a:off x="429171" y="4839472"/>
            <a:ext cx="4291473" cy="276999"/>
          </a:xfrm>
          <a:prstGeom prst="rect">
            <a:avLst/>
          </a:prstGeom>
          <a:noFill/>
        </p:spPr>
        <p:txBody>
          <a:bodyPr wrap="square" rtlCol="0">
            <a:spAutoFit/>
          </a:bodyPr>
          <a:lstStyle/>
          <a:p>
            <a:r>
              <a:rPr lang="en-US" sz="1200" dirty="0">
                <a:hlinkClick r:id="rId6"/>
              </a:rPr>
              <a:t>https://colah.github.io/posts/2015-08-Understanding-LSTMs/</a:t>
            </a:r>
            <a:endParaRPr lang="en-US" sz="1200" dirty="0"/>
          </a:p>
        </p:txBody>
      </p:sp>
    </p:spTree>
    <p:extLst>
      <p:ext uri="{BB962C8B-B14F-4D97-AF65-F5344CB8AC3E}">
        <p14:creationId xmlns:p14="http://schemas.microsoft.com/office/powerpoint/2010/main" val="1623972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97000">
              <a:schemeClr val="bg1"/>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504161" y="81643"/>
            <a:ext cx="6688575" cy="539700"/>
          </a:xfrm>
        </p:spPr>
        <p:txBody>
          <a:bodyPr/>
          <a:lstStyle/>
          <a:p>
            <a:r>
              <a:rPr lang="en-US" b="1" dirty="0">
                <a:latin typeface="+mj-lt"/>
              </a:rPr>
              <a:t>B. Long Short Term Memory Network (LSTM)</a:t>
            </a:r>
          </a:p>
        </p:txBody>
      </p:sp>
      <p:pic>
        <p:nvPicPr>
          <p:cNvPr id="5" name="Εικόνα 4"/>
          <p:cNvPicPr>
            <a:picLocks noChangeAspect="1"/>
          </p:cNvPicPr>
          <p:nvPr/>
        </p:nvPicPr>
        <p:blipFill>
          <a:blip r:embed="rId2"/>
          <a:stretch>
            <a:fillRect/>
          </a:stretch>
        </p:blipFill>
        <p:spPr>
          <a:xfrm>
            <a:off x="499909" y="715986"/>
            <a:ext cx="3439631" cy="4285443"/>
          </a:xfrm>
          <a:prstGeom prst="rect">
            <a:avLst/>
          </a:prstGeom>
          <a:ln w="88900" cap="sq" cmpd="thickThin">
            <a:solidFill>
              <a:srgbClr val="000000"/>
            </a:solidFill>
            <a:prstDash val="solid"/>
            <a:miter lim="800000"/>
          </a:ln>
          <a:effectLst>
            <a:innerShdw blurRad="76200">
              <a:srgbClr val="000000"/>
            </a:innerShdw>
          </a:effectLst>
        </p:spPr>
      </p:pic>
      <p:sp>
        <p:nvSpPr>
          <p:cNvPr id="6" name="TextBox 5"/>
          <p:cNvSpPr txBox="1"/>
          <p:nvPr/>
        </p:nvSpPr>
        <p:spPr>
          <a:xfrm>
            <a:off x="5110843" y="2270216"/>
            <a:ext cx="4033157" cy="738664"/>
          </a:xfrm>
          <a:prstGeom prst="rect">
            <a:avLst/>
          </a:prstGeom>
          <a:noFill/>
        </p:spPr>
        <p:txBody>
          <a:bodyPr wrap="square" rtlCol="0">
            <a:spAutoFit/>
          </a:bodyPr>
          <a:lstStyle/>
          <a:p>
            <a:endParaRPr lang="en-US" dirty="0">
              <a:solidFill>
                <a:schemeClr val="tx2">
                  <a:lumMod val="75000"/>
                </a:schemeClr>
              </a:solidFill>
            </a:endParaRPr>
          </a:p>
          <a:p>
            <a:r>
              <a:rPr lang="en-US" b="1" dirty="0">
                <a:solidFill>
                  <a:schemeClr val="tx2">
                    <a:lumMod val="75000"/>
                  </a:schemeClr>
                </a:solidFill>
              </a:rPr>
              <a:t>Trainable params</a:t>
            </a:r>
            <a:r>
              <a:rPr lang="en-US" dirty="0">
                <a:solidFill>
                  <a:schemeClr val="tx2">
                    <a:lumMod val="75000"/>
                  </a:schemeClr>
                </a:solidFill>
              </a:rPr>
              <a:t>: 738.889</a:t>
            </a:r>
          </a:p>
          <a:p>
            <a:r>
              <a:rPr lang="en-US" b="1" dirty="0">
                <a:solidFill>
                  <a:schemeClr val="tx2">
                    <a:lumMod val="75000"/>
                  </a:schemeClr>
                </a:solidFill>
              </a:rPr>
              <a:t>Memory Requirements</a:t>
            </a:r>
            <a:r>
              <a:rPr lang="en-US" dirty="0">
                <a:solidFill>
                  <a:schemeClr val="tx2">
                    <a:lumMod val="75000"/>
                  </a:schemeClr>
                </a:solidFill>
              </a:rPr>
              <a:t>: 2.89 </a:t>
            </a:r>
            <a:r>
              <a:rPr lang="el-GR" dirty="0">
                <a:solidFill>
                  <a:schemeClr val="tx2">
                    <a:lumMod val="75000"/>
                  </a:schemeClr>
                </a:solidFill>
              </a:rPr>
              <a:t>ΜΒ</a:t>
            </a:r>
            <a:endParaRPr lang="en-US" dirty="0">
              <a:solidFill>
                <a:schemeClr val="tx2">
                  <a:lumMod val="75000"/>
                </a:schemeClr>
              </a:solidFill>
            </a:endParaRPr>
          </a:p>
        </p:txBody>
      </p:sp>
    </p:spTree>
    <p:extLst>
      <p:ext uri="{BB962C8B-B14F-4D97-AF65-F5344CB8AC3E}">
        <p14:creationId xmlns:p14="http://schemas.microsoft.com/office/powerpoint/2010/main" val="847644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97000">
              <a:schemeClr val="bg1"/>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479668" y="109575"/>
            <a:ext cx="6084000" cy="539700"/>
          </a:xfrm>
        </p:spPr>
        <p:txBody>
          <a:bodyPr/>
          <a:lstStyle/>
          <a:p>
            <a:r>
              <a:rPr lang="en-US" b="1" dirty="0">
                <a:latin typeface="+mj-lt"/>
              </a:rPr>
              <a:t>Bidirectional LSTM</a:t>
            </a:r>
          </a:p>
        </p:txBody>
      </p:sp>
      <p:pic>
        <p:nvPicPr>
          <p:cNvPr id="4" name="Εικόνα 3"/>
          <p:cNvPicPr>
            <a:picLocks noChangeAspect="1"/>
          </p:cNvPicPr>
          <p:nvPr/>
        </p:nvPicPr>
        <p:blipFill>
          <a:blip r:embed="rId2"/>
          <a:stretch>
            <a:fillRect/>
          </a:stretch>
        </p:blipFill>
        <p:spPr>
          <a:xfrm>
            <a:off x="528654" y="833777"/>
            <a:ext cx="3283437" cy="4051526"/>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4367892" y="791936"/>
            <a:ext cx="4033157" cy="3539430"/>
          </a:xfrm>
          <a:prstGeom prst="rect">
            <a:avLst/>
          </a:prstGeom>
          <a:noFill/>
        </p:spPr>
        <p:txBody>
          <a:bodyPr wrap="square" rtlCol="0">
            <a:spAutoFit/>
          </a:bodyPr>
          <a:lstStyle/>
          <a:p>
            <a:r>
              <a:rPr lang="el-GR" dirty="0">
                <a:solidFill>
                  <a:schemeClr val="tx2">
                    <a:lumMod val="75000"/>
                  </a:schemeClr>
                </a:solidFill>
              </a:rPr>
              <a:t>Επέκταση του </a:t>
            </a:r>
            <a:r>
              <a:rPr lang="en-US" dirty="0">
                <a:solidFill>
                  <a:schemeClr val="tx2">
                    <a:lumMod val="75000"/>
                  </a:schemeClr>
                </a:solidFill>
              </a:rPr>
              <a:t>LSTM</a:t>
            </a:r>
            <a:r>
              <a:rPr lang="el-GR" dirty="0">
                <a:solidFill>
                  <a:schemeClr val="tx2">
                    <a:lumMod val="75000"/>
                  </a:schemeClr>
                </a:solidFill>
              </a:rPr>
              <a:t> (2 </a:t>
            </a:r>
            <a:r>
              <a:rPr lang="en-US" dirty="0">
                <a:solidFill>
                  <a:schemeClr val="tx2">
                    <a:lumMod val="75000"/>
                  </a:schemeClr>
                </a:solidFill>
              </a:rPr>
              <a:t>LSTM </a:t>
            </a:r>
            <a:r>
              <a:rPr lang="el-GR" dirty="0">
                <a:solidFill>
                  <a:schemeClr val="tx2">
                    <a:lumMod val="75000"/>
                  </a:schemeClr>
                </a:solidFill>
              </a:rPr>
              <a:t>σε στοίβα)</a:t>
            </a:r>
            <a:r>
              <a:rPr lang="en-US" dirty="0">
                <a:solidFill>
                  <a:schemeClr val="tx2">
                    <a:lumMod val="75000"/>
                  </a:schemeClr>
                </a:solidFill>
              </a:rPr>
              <a:t>:</a:t>
            </a:r>
            <a:endParaRPr lang="el-GR" dirty="0">
              <a:solidFill>
                <a:schemeClr val="tx2">
                  <a:lumMod val="75000"/>
                </a:schemeClr>
              </a:solidFill>
            </a:endParaRPr>
          </a:p>
          <a:p>
            <a:pPr marL="285750" indent="-285750">
              <a:buFont typeface="Wingdings" panose="05000000000000000000" pitchFamily="2" charset="2"/>
              <a:buChar char="Ø"/>
            </a:pPr>
            <a:r>
              <a:rPr lang="en-US" dirty="0">
                <a:solidFill>
                  <a:schemeClr val="tx2">
                    <a:lumMod val="75000"/>
                  </a:schemeClr>
                </a:solidFill>
              </a:rPr>
              <a:t>Forward LSTM</a:t>
            </a:r>
          </a:p>
          <a:p>
            <a:pPr marL="285750" indent="-285750">
              <a:buFont typeface="Wingdings" panose="05000000000000000000" pitchFamily="2" charset="2"/>
              <a:buChar char="Ø"/>
            </a:pPr>
            <a:r>
              <a:rPr lang="en-US" dirty="0">
                <a:solidFill>
                  <a:schemeClr val="tx2">
                    <a:lumMod val="75000"/>
                  </a:schemeClr>
                </a:solidFill>
              </a:rPr>
              <a:t>Backward LSTM</a:t>
            </a:r>
            <a:endParaRPr lang="el-GR" dirty="0">
              <a:solidFill>
                <a:schemeClr val="tx2">
                  <a:lumMod val="75000"/>
                </a:schemeClr>
              </a:solidFill>
            </a:endParaRPr>
          </a:p>
          <a:p>
            <a:pPr marL="285750" indent="-285750">
              <a:buFont typeface="Wingdings" panose="05000000000000000000" pitchFamily="2" charset="2"/>
              <a:buChar char="Ø"/>
            </a:pPr>
            <a:endParaRPr lang="en-US" dirty="0">
              <a:solidFill>
                <a:schemeClr val="tx2">
                  <a:lumMod val="75000"/>
                </a:schemeClr>
              </a:solidFill>
            </a:endParaRPr>
          </a:p>
          <a:p>
            <a:endParaRPr lang="el-GR" dirty="0">
              <a:solidFill>
                <a:schemeClr val="tx2">
                  <a:lumMod val="75000"/>
                </a:schemeClr>
              </a:solidFill>
            </a:endParaRPr>
          </a:p>
          <a:p>
            <a:pPr marL="285750" indent="-285750">
              <a:buFont typeface="Wingdings" panose="05000000000000000000" pitchFamily="2" charset="2"/>
              <a:buChar char="ü"/>
            </a:pPr>
            <a:r>
              <a:rPr lang="el-GR" dirty="0">
                <a:solidFill>
                  <a:schemeClr val="tx2">
                    <a:lumMod val="75000"/>
                  </a:schemeClr>
                </a:solidFill>
              </a:rPr>
              <a:t>Προσπέλαση ακολουθίας και από τις 2 κατευθύνσεις</a:t>
            </a:r>
            <a:endParaRPr lang="en-US" dirty="0">
              <a:solidFill>
                <a:schemeClr val="tx2">
                  <a:lumMod val="75000"/>
                </a:schemeClr>
              </a:solidFill>
            </a:endParaRPr>
          </a:p>
          <a:p>
            <a:pPr marL="285750" indent="-285750">
              <a:buFont typeface="Wingdings" panose="05000000000000000000" pitchFamily="2" charset="2"/>
              <a:buChar char="ü"/>
            </a:pPr>
            <a:endParaRPr lang="el-GR" dirty="0">
              <a:solidFill>
                <a:schemeClr val="tx2">
                  <a:lumMod val="75000"/>
                </a:schemeClr>
              </a:solidFill>
            </a:endParaRPr>
          </a:p>
          <a:p>
            <a:pPr marL="285750" indent="-285750">
              <a:buFont typeface="Wingdings" panose="05000000000000000000" pitchFamily="2" charset="2"/>
              <a:buChar char="ü"/>
            </a:pPr>
            <a:r>
              <a:rPr lang="el-GR" dirty="0">
                <a:solidFill>
                  <a:schemeClr val="tx2">
                    <a:lumMod val="75000"/>
                  </a:schemeClr>
                </a:solidFill>
              </a:rPr>
              <a:t>Υπολογισμός παρελθοντικών (</a:t>
            </a:r>
            <a:r>
              <a:rPr lang="en-US" dirty="0">
                <a:solidFill>
                  <a:schemeClr val="tx2">
                    <a:lumMod val="75000"/>
                  </a:schemeClr>
                </a:solidFill>
              </a:rPr>
              <a:t>forward</a:t>
            </a:r>
            <a:r>
              <a:rPr lang="el-GR" dirty="0">
                <a:solidFill>
                  <a:schemeClr val="tx2">
                    <a:lumMod val="75000"/>
                  </a:schemeClr>
                </a:solidFill>
              </a:rPr>
              <a:t>)</a:t>
            </a:r>
            <a:r>
              <a:rPr lang="en-US" dirty="0">
                <a:solidFill>
                  <a:schemeClr val="tx2">
                    <a:lumMod val="75000"/>
                  </a:schemeClr>
                </a:solidFill>
              </a:rPr>
              <a:t> </a:t>
            </a:r>
            <a:r>
              <a:rPr lang="el-GR" dirty="0">
                <a:solidFill>
                  <a:schemeClr val="tx2">
                    <a:lumMod val="75000"/>
                  </a:schemeClr>
                </a:solidFill>
              </a:rPr>
              <a:t>και μελλοντικών εξαρτήσεων (</a:t>
            </a:r>
            <a:r>
              <a:rPr lang="en-US" dirty="0">
                <a:solidFill>
                  <a:schemeClr val="tx2">
                    <a:lumMod val="75000"/>
                  </a:schemeClr>
                </a:solidFill>
              </a:rPr>
              <a:t>backward</a:t>
            </a:r>
            <a:r>
              <a:rPr lang="el-GR" dirty="0">
                <a:solidFill>
                  <a:schemeClr val="tx2">
                    <a:lumMod val="75000"/>
                  </a:schemeClr>
                </a:solidFill>
              </a:rPr>
              <a:t>)</a:t>
            </a:r>
            <a:endParaRPr lang="en-US" dirty="0">
              <a:solidFill>
                <a:schemeClr val="tx2">
                  <a:lumMod val="75000"/>
                </a:schemeClr>
              </a:solidFill>
            </a:endParaRPr>
          </a:p>
          <a:p>
            <a:pPr marL="285750" indent="-285750">
              <a:buFont typeface="Wingdings" panose="05000000000000000000" pitchFamily="2" charset="2"/>
              <a:buChar char="ü"/>
            </a:pPr>
            <a:endParaRPr lang="en-US" dirty="0">
              <a:solidFill>
                <a:schemeClr val="tx2">
                  <a:lumMod val="75000"/>
                </a:schemeClr>
              </a:solidFill>
            </a:endParaRPr>
          </a:p>
          <a:p>
            <a:pPr marL="285750" indent="-285750">
              <a:buFont typeface="Wingdings" panose="05000000000000000000" pitchFamily="2" charset="2"/>
              <a:buChar char="ü"/>
            </a:pPr>
            <a:r>
              <a:rPr lang="el-GR" dirty="0">
                <a:solidFill>
                  <a:schemeClr val="tx2">
                    <a:lumMod val="75000"/>
                  </a:schemeClr>
                </a:solidFill>
              </a:rPr>
              <a:t>Υψηλότερη ακρίβεια και καλύτερη γενίκευση</a:t>
            </a:r>
            <a:endParaRPr lang="en-US" dirty="0">
              <a:solidFill>
                <a:schemeClr val="tx2">
                  <a:lumMod val="75000"/>
                </a:schemeClr>
              </a:solidFill>
            </a:endParaRPr>
          </a:p>
          <a:p>
            <a:pPr marL="342900" indent="-342900">
              <a:buFont typeface="+mj-lt"/>
              <a:buAutoNum type="arabicParenR"/>
            </a:pPr>
            <a:endParaRPr lang="en-US" dirty="0">
              <a:solidFill>
                <a:schemeClr val="tx2">
                  <a:lumMod val="75000"/>
                </a:schemeClr>
              </a:solidFill>
            </a:endParaRPr>
          </a:p>
          <a:p>
            <a:endParaRPr lang="en-US" dirty="0">
              <a:solidFill>
                <a:schemeClr val="tx2">
                  <a:lumMod val="75000"/>
                </a:schemeClr>
              </a:solidFill>
            </a:endParaRPr>
          </a:p>
          <a:p>
            <a:r>
              <a:rPr lang="en-US" b="1" dirty="0">
                <a:solidFill>
                  <a:schemeClr val="tx2">
                    <a:lumMod val="75000"/>
                  </a:schemeClr>
                </a:solidFill>
              </a:rPr>
              <a:t>Trainable params</a:t>
            </a:r>
            <a:r>
              <a:rPr lang="en-US" dirty="0">
                <a:solidFill>
                  <a:schemeClr val="tx2">
                    <a:lumMod val="75000"/>
                  </a:schemeClr>
                </a:solidFill>
              </a:rPr>
              <a:t>: 1.472.585</a:t>
            </a:r>
          </a:p>
          <a:p>
            <a:r>
              <a:rPr lang="en-US" b="1" dirty="0">
                <a:solidFill>
                  <a:schemeClr val="tx2">
                    <a:lumMod val="75000"/>
                  </a:schemeClr>
                </a:solidFill>
              </a:rPr>
              <a:t>Memory Requirements</a:t>
            </a:r>
            <a:r>
              <a:rPr lang="en-US" dirty="0">
                <a:solidFill>
                  <a:schemeClr val="tx2">
                    <a:lumMod val="75000"/>
                  </a:schemeClr>
                </a:solidFill>
              </a:rPr>
              <a:t>: 5.69 </a:t>
            </a:r>
            <a:r>
              <a:rPr lang="el-GR" dirty="0">
                <a:solidFill>
                  <a:schemeClr val="tx2">
                    <a:lumMod val="75000"/>
                  </a:schemeClr>
                </a:solidFill>
              </a:rPr>
              <a:t>ΜΒ</a:t>
            </a:r>
            <a:endParaRPr lang="en-US" dirty="0">
              <a:solidFill>
                <a:schemeClr val="tx2">
                  <a:lumMod val="75000"/>
                </a:schemeClr>
              </a:solidFill>
            </a:endParaRPr>
          </a:p>
        </p:txBody>
      </p:sp>
    </p:spTree>
    <p:extLst>
      <p:ext uri="{BB962C8B-B14F-4D97-AF65-F5344CB8AC3E}">
        <p14:creationId xmlns:p14="http://schemas.microsoft.com/office/powerpoint/2010/main" val="2558882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F65C4"/>
            </a:gs>
            <a:gs pos="0">
              <a:schemeClr val="accent1">
                <a:lumMod val="60000"/>
                <a:lumOff val="40000"/>
              </a:schemeClr>
            </a:gs>
            <a:gs pos="42000">
              <a:schemeClr val="accent6"/>
            </a:gs>
          </a:gsLst>
          <a:lin ang="0" scaled="1"/>
          <a:tileRect/>
        </a:gradFill>
        <a:effectLst/>
      </p:bgPr>
    </p:bg>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723089" y="76232"/>
            <a:ext cx="3146797" cy="23387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smtClean="0"/>
              <a:t>0</a:t>
            </a:r>
            <a:r>
              <a:rPr lang="el-GR" sz="3600" dirty="0"/>
              <a:t>3</a:t>
            </a:r>
            <a:r>
              <a:rPr lang="en-US" sz="3600" dirty="0" smtClean="0"/>
              <a:t> </a:t>
            </a:r>
            <a:r>
              <a:rPr lang="en-US" sz="3600" dirty="0"/>
              <a:t/>
            </a:r>
            <a:br>
              <a:rPr lang="en-US" sz="3600" dirty="0"/>
            </a:br>
            <a:r>
              <a:rPr lang="en-US" sz="3600" dirty="0"/>
              <a:t>Motivations </a:t>
            </a:r>
            <a:r>
              <a:rPr lang="en-US" sz="3600" dirty="0" smtClean="0"/>
              <a:t>for </a:t>
            </a:r>
            <a:r>
              <a:rPr lang="en-US" sz="3600" dirty="0"/>
              <a:t>Federated Learning</a:t>
            </a:r>
            <a:endParaRPr sz="3600" dirty="0"/>
          </a:p>
        </p:txBody>
      </p:sp>
      <p:pic>
        <p:nvPicPr>
          <p:cNvPr id="81" name="Εικόνα 80"/>
          <p:cNvPicPr>
            <a:picLocks noChangeAspect="1"/>
          </p:cNvPicPr>
          <p:nvPr/>
        </p:nvPicPr>
        <p:blipFill>
          <a:blip r:embed="rId3"/>
          <a:stretch>
            <a:fillRect/>
          </a:stretch>
        </p:blipFill>
        <p:spPr>
          <a:xfrm>
            <a:off x="4204635" y="498019"/>
            <a:ext cx="4851571" cy="4416878"/>
          </a:xfrm>
          <a:prstGeom prst="rect">
            <a:avLst/>
          </a:prstGeom>
          <a:ln>
            <a:noFill/>
          </a:ln>
          <a:effectLst>
            <a:softEdge rad="112500"/>
          </a:effectLst>
        </p:spPr>
      </p:pic>
      <p:pic>
        <p:nvPicPr>
          <p:cNvPr id="4" name="Εικόνα 3"/>
          <p:cNvPicPr>
            <a:picLocks noChangeAspect="1"/>
          </p:cNvPicPr>
          <p:nvPr/>
        </p:nvPicPr>
        <p:blipFill>
          <a:blip r:embed="rId4"/>
          <a:stretch>
            <a:fillRect/>
          </a:stretch>
        </p:blipFill>
        <p:spPr>
          <a:xfrm>
            <a:off x="388339" y="2302327"/>
            <a:ext cx="3816296" cy="2612572"/>
          </a:xfrm>
          <a:prstGeom prst="rect">
            <a:avLst/>
          </a:prstGeom>
          <a:ln>
            <a:noFill/>
          </a:ln>
          <a:effectLst>
            <a:softEdge rad="112500"/>
          </a:effectLst>
        </p:spPr>
      </p:pic>
    </p:spTree>
    <p:extLst>
      <p:ext uri="{BB962C8B-B14F-4D97-AF65-F5344CB8AC3E}">
        <p14:creationId xmlns:p14="http://schemas.microsoft.com/office/powerpoint/2010/main" val="1328742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26625" y="89808"/>
            <a:ext cx="2528055" cy="432708"/>
          </a:xfrm>
        </p:spPr>
        <p:txBody>
          <a:bodyPr/>
          <a:lstStyle/>
          <a:p>
            <a:r>
              <a:rPr lang="el-GR" b="1" dirty="0">
                <a:latin typeface="Times New Roman" panose="02020603050405020304" pitchFamily="18" charset="0"/>
                <a:cs typeface="Times New Roman" panose="02020603050405020304" pitchFamily="18" charset="0"/>
              </a:rPr>
              <a:t>Λέξεις Κλειδιά</a:t>
            </a:r>
            <a:endParaRPr lang="en-US" b="1" dirty="0">
              <a:latin typeface="Times New Roman" panose="02020603050405020304" pitchFamily="18" charset="0"/>
              <a:cs typeface="Times New Roman" panose="02020603050405020304" pitchFamily="18" charset="0"/>
            </a:endParaRPr>
          </a:p>
        </p:txBody>
      </p:sp>
      <p:sp>
        <p:nvSpPr>
          <p:cNvPr id="3" name="Θέση κειμένου 2"/>
          <p:cNvSpPr>
            <a:spLocks noGrp="1"/>
          </p:cNvSpPr>
          <p:nvPr>
            <p:ph type="body" idx="1"/>
          </p:nvPr>
        </p:nvSpPr>
        <p:spPr>
          <a:xfrm>
            <a:off x="626625" y="734040"/>
            <a:ext cx="6321182" cy="2717820"/>
          </a:xfrm>
        </p:spPr>
        <p:txBody>
          <a:bodyPr/>
          <a:lstStyle/>
          <a:p>
            <a:r>
              <a:rPr lang="en-US" dirty="0">
                <a:latin typeface="Times New Roman" panose="02020603050405020304" pitchFamily="18" charset="0"/>
                <a:cs typeface="Times New Roman" panose="02020603050405020304" pitchFamily="18" charset="0"/>
              </a:rPr>
              <a:t>Botnet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Domain Generation Algorithm (DGA)</a:t>
            </a:r>
          </a:p>
          <a:p>
            <a:endParaRPr lang="el-G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Deep Learning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Federated Learning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Federated Averaging</a:t>
            </a:r>
          </a:p>
        </p:txBody>
      </p:sp>
      <p:pic>
        <p:nvPicPr>
          <p:cNvPr id="5" name="Εικόνα 4"/>
          <p:cNvPicPr>
            <a:picLocks noChangeAspect="1"/>
          </p:cNvPicPr>
          <p:nvPr/>
        </p:nvPicPr>
        <p:blipFill>
          <a:blip r:embed="rId2"/>
          <a:stretch>
            <a:fillRect/>
          </a:stretch>
        </p:blipFill>
        <p:spPr>
          <a:xfrm>
            <a:off x="5306907" y="1404600"/>
            <a:ext cx="2809875" cy="3000375"/>
          </a:xfrm>
          <a:prstGeom prst="rect">
            <a:avLst/>
          </a:prstGeom>
        </p:spPr>
      </p:pic>
      <p:sp>
        <p:nvSpPr>
          <p:cNvPr id="6" name="Google Shape;158;p29"/>
          <p:cNvSpPr/>
          <p:nvPr/>
        </p:nvSpPr>
        <p:spPr>
          <a:xfrm rot="18984481">
            <a:off x="-421465" y="2972701"/>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979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bg1">
                <a:lumMod val="95000"/>
              </a:schemeClr>
            </a:gs>
          </a:gsLst>
          <a:lin ang="5400012" scaled="0"/>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430682" y="32795"/>
            <a:ext cx="8027518" cy="539700"/>
          </a:xfrm>
        </p:spPr>
        <p:txBody>
          <a:bodyPr/>
          <a:lstStyle/>
          <a:p>
            <a:r>
              <a:rPr lang="el-GR" b="1" dirty="0">
                <a:latin typeface="+mj-lt"/>
              </a:rPr>
              <a:t>Ανάγκη για Συνεργατική Εκπαίδευση Μοντέλων</a:t>
            </a:r>
            <a:endParaRPr lang="en-US" b="1" dirty="0">
              <a:latin typeface="+mj-lt"/>
            </a:endParaRPr>
          </a:p>
        </p:txBody>
      </p:sp>
      <p:grpSp>
        <p:nvGrpSpPr>
          <p:cNvPr id="35" name="Google Shape;398;p19"/>
          <p:cNvGrpSpPr/>
          <p:nvPr/>
        </p:nvGrpSpPr>
        <p:grpSpPr>
          <a:xfrm>
            <a:off x="195492" y="887460"/>
            <a:ext cx="2659664" cy="970988"/>
            <a:chOff x="465711" y="3460810"/>
            <a:chExt cx="2530606" cy="901665"/>
          </a:xfrm>
        </p:grpSpPr>
        <p:sp>
          <p:nvSpPr>
            <p:cNvPr id="41" name="Google Shape;399;p1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0;p1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chemeClr val="accent4">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01;p1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dirty="0">
                  <a:latin typeface="Viga" panose="020B0604020202020204" charset="0"/>
                </a:rPr>
                <a:t>01</a:t>
              </a:r>
              <a:endParaRPr sz="2000" dirty="0">
                <a:latin typeface="Viga" panose="020B0604020202020204" charset="0"/>
              </a:endParaRPr>
            </a:p>
          </p:txBody>
        </p:sp>
        <p:sp>
          <p:nvSpPr>
            <p:cNvPr id="44" name="Google Shape;402;p1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427;p19"/>
          <p:cNvGrpSpPr/>
          <p:nvPr/>
        </p:nvGrpSpPr>
        <p:grpSpPr>
          <a:xfrm>
            <a:off x="3472969" y="1957078"/>
            <a:ext cx="1762417" cy="1762087"/>
            <a:chOff x="3690791" y="1983833"/>
            <a:chExt cx="1762417" cy="1762087"/>
          </a:xfrm>
        </p:grpSpPr>
        <p:grpSp>
          <p:nvGrpSpPr>
            <p:cNvPr id="65" name="Google Shape;428;p19"/>
            <p:cNvGrpSpPr/>
            <p:nvPr/>
          </p:nvGrpSpPr>
          <p:grpSpPr>
            <a:xfrm>
              <a:off x="3690791" y="1983833"/>
              <a:ext cx="1762417" cy="1762087"/>
              <a:chOff x="3686748" y="2130133"/>
              <a:chExt cx="1762417" cy="1762087"/>
            </a:xfrm>
          </p:grpSpPr>
          <p:sp>
            <p:nvSpPr>
              <p:cNvPr id="72" name="Google Shape;429;p19"/>
              <p:cNvSpPr/>
              <p:nvPr/>
            </p:nvSpPr>
            <p:spPr>
              <a:xfrm>
                <a:off x="3786223" y="2229607"/>
                <a:ext cx="1563466" cy="1563175"/>
              </a:xfrm>
              <a:custGeom>
                <a:avLst/>
                <a:gdLst/>
                <a:ahLst/>
                <a:cxnLst/>
                <a:rect l="l" t="t" r="r" b="b"/>
                <a:pathLst>
                  <a:path w="59127" h="59116" extrusionOk="0">
                    <a:moveTo>
                      <a:pt x="59127" y="29564"/>
                    </a:moveTo>
                    <a:cubicBezTo>
                      <a:pt x="59127" y="45887"/>
                      <a:pt x="45887" y="59115"/>
                      <a:pt x="29564" y="59115"/>
                    </a:cubicBezTo>
                    <a:cubicBezTo>
                      <a:pt x="13240" y="59115"/>
                      <a:pt x="0" y="45887"/>
                      <a:pt x="0" y="29564"/>
                    </a:cubicBezTo>
                    <a:cubicBezTo>
                      <a:pt x="0" y="13229"/>
                      <a:pt x="13240" y="1"/>
                      <a:pt x="29564" y="1"/>
                    </a:cubicBezTo>
                    <a:cubicBezTo>
                      <a:pt x="45887" y="1"/>
                      <a:pt x="59127" y="13229"/>
                      <a:pt x="59127" y="29564"/>
                    </a:cubicBezTo>
                    <a:close/>
                  </a:path>
                </a:pathLst>
              </a:custGeom>
              <a:solidFill>
                <a:schemeClr val="accent4">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30;p19"/>
              <p:cNvSpPr/>
              <p:nvPr/>
            </p:nvSpPr>
            <p:spPr>
              <a:xfrm>
                <a:off x="4127482" y="3737293"/>
                <a:ext cx="880932" cy="154927"/>
              </a:xfrm>
              <a:custGeom>
                <a:avLst/>
                <a:gdLst/>
                <a:ahLst/>
                <a:cxnLst/>
                <a:rect l="l" t="t" r="r" b="b"/>
                <a:pathLst>
                  <a:path w="33315" h="5859" extrusionOk="0">
                    <a:moveTo>
                      <a:pt x="33314" y="1394"/>
                    </a:moveTo>
                    <a:lnTo>
                      <a:pt x="32505" y="1"/>
                    </a:lnTo>
                    <a:cubicBezTo>
                      <a:pt x="27838" y="2703"/>
                      <a:pt x="22432" y="4251"/>
                      <a:pt x="16658" y="4251"/>
                    </a:cubicBezTo>
                    <a:cubicBezTo>
                      <a:pt x="10883" y="4251"/>
                      <a:pt x="5466" y="2703"/>
                      <a:pt x="810" y="1"/>
                    </a:cubicBezTo>
                    <a:lnTo>
                      <a:pt x="1" y="1394"/>
                    </a:lnTo>
                    <a:cubicBezTo>
                      <a:pt x="4918" y="4239"/>
                      <a:pt x="10597" y="5859"/>
                      <a:pt x="16658" y="5859"/>
                    </a:cubicBezTo>
                    <a:cubicBezTo>
                      <a:pt x="22718" y="5859"/>
                      <a:pt x="28421" y="4239"/>
                      <a:pt x="33314" y="13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31;p19"/>
              <p:cNvSpPr/>
              <p:nvPr/>
            </p:nvSpPr>
            <p:spPr>
              <a:xfrm>
                <a:off x="4986950" y="2248195"/>
                <a:ext cx="462215" cy="763157"/>
              </a:xfrm>
              <a:custGeom>
                <a:avLst/>
                <a:gdLst/>
                <a:ahLst/>
                <a:cxnLst/>
                <a:rect l="l" t="t" r="r" b="b"/>
                <a:pathLst>
                  <a:path w="17480" h="28861" extrusionOk="0">
                    <a:moveTo>
                      <a:pt x="810" y="0"/>
                    </a:moveTo>
                    <a:lnTo>
                      <a:pt x="1" y="1393"/>
                    </a:lnTo>
                    <a:cubicBezTo>
                      <a:pt x="9490" y="6894"/>
                      <a:pt x="15872" y="17145"/>
                      <a:pt x="15872" y="28861"/>
                    </a:cubicBezTo>
                    <a:lnTo>
                      <a:pt x="17479" y="28861"/>
                    </a:lnTo>
                    <a:cubicBezTo>
                      <a:pt x="17479" y="16550"/>
                      <a:pt x="10764" y="5775"/>
                      <a:pt x="810"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32;p19"/>
              <p:cNvSpPr/>
              <p:nvPr/>
            </p:nvSpPr>
            <p:spPr>
              <a:xfrm>
                <a:off x="4127482" y="2130133"/>
                <a:ext cx="880932" cy="154927"/>
              </a:xfrm>
              <a:custGeom>
                <a:avLst/>
                <a:gdLst/>
                <a:ahLst/>
                <a:cxnLst/>
                <a:rect l="l" t="t" r="r" b="b"/>
                <a:pathLst>
                  <a:path w="33315" h="5859" extrusionOk="0">
                    <a:moveTo>
                      <a:pt x="1" y="4465"/>
                    </a:moveTo>
                    <a:lnTo>
                      <a:pt x="810" y="5858"/>
                    </a:lnTo>
                    <a:cubicBezTo>
                      <a:pt x="5478" y="3156"/>
                      <a:pt x="10883" y="1608"/>
                      <a:pt x="16658" y="1608"/>
                    </a:cubicBezTo>
                    <a:cubicBezTo>
                      <a:pt x="22432" y="1608"/>
                      <a:pt x="27849" y="3156"/>
                      <a:pt x="32505" y="5858"/>
                    </a:cubicBezTo>
                    <a:lnTo>
                      <a:pt x="33314" y="4465"/>
                    </a:lnTo>
                    <a:cubicBezTo>
                      <a:pt x="28397" y="1620"/>
                      <a:pt x="22718" y="0"/>
                      <a:pt x="16658" y="0"/>
                    </a:cubicBezTo>
                    <a:cubicBezTo>
                      <a:pt x="10597" y="0"/>
                      <a:pt x="4906" y="1620"/>
                      <a:pt x="1" y="4465"/>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33;p19"/>
              <p:cNvSpPr/>
              <p:nvPr/>
            </p:nvSpPr>
            <p:spPr>
              <a:xfrm>
                <a:off x="4986950" y="3011306"/>
                <a:ext cx="462215" cy="762866"/>
              </a:xfrm>
              <a:custGeom>
                <a:avLst/>
                <a:gdLst/>
                <a:ahLst/>
                <a:cxnLst/>
                <a:rect l="l" t="t" r="r" b="b"/>
                <a:pathLst>
                  <a:path w="17480" h="28850" extrusionOk="0">
                    <a:moveTo>
                      <a:pt x="1" y="27457"/>
                    </a:moveTo>
                    <a:lnTo>
                      <a:pt x="810" y="28850"/>
                    </a:lnTo>
                    <a:cubicBezTo>
                      <a:pt x="10764" y="23075"/>
                      <a:pt x="17479" y="12300"/>
                      <a:pt x="17479" y="1"/>
                    </a:cubicBezTo>
                    <a:lnTo>
                      <a:pt x="15872" y="1"/>
                    </a:lnTo>
                    <a:cubicBezTo>
                      <a:pt x="15872" y="11705"/>
                      <a:pt x="9490" y="21968"/>
                      <a:pt x="1" y="27457"/>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34;p19"/>
              <p:cNvSpPr/>
              <p:nvPr/>
            </p:nvSpPr>
            <p:spPr>
              <a:xfrm>
                <a:off x="3686748" y="3011306"/>
                <a:ext cx="462188" cy="762866"/>
              </a:xfrm>
              <a:custGeom>
                <a:avLst/>
                <a:gdLst/>
                <a:ahLst/>
                <a:cxnLst/>
                <a:rect l="l" t="t" r="r" b="b"/>
                <a:pathLst>
                  <a:path w="17479" h="28850" extrusionOk="0">
                    <a:moveTo>
                      <a:pt x="16669" y="28850"/>
                    </a:moveTo>
                    <a:lnTo>
                      <a:pt x="17478" y="27457"/>
                    </a:lnTo>
                    <a:cubicBezTo>
                      <a:pt x="8001" y="21968"/>
                      <a:pt x="1607" y="11705"/>
                      <a:pt x="1607" y="1"/>
                    </a:cubicBezTo>
                    <a:lnTo>
                      <a:pt x="0" y="1"/>
                    </a:lnTo>
                    <a:cubicBezTo>
                      <a:pt x="0" y="12300"/>
                      <a:pt x="6715" y="23075"/>
                      <a:pt x="16669" y="2885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35;p19"/>
              <p:cNvSpPr/>
              <p:nvPr/>
            </p:nvSpPr>
            <p:spPr>
              <a:xfrm>
                <a:off x="3686748" y="2248195"/>
                <a:ext cx="462188" cy="763157"/>
              </a:xfrm>
              <a:custGeom>
                <a:avLst/>
                <a:gdLst/>
                <a:ahLst/>
                <a:cxnLst/>
                <a:rect l="l" t="t" r="r" b="b"/>
                <a:pathLst>
                  <a:path w="17479" h="28861" extrusionOk="0">
                    <a:moveTo>
                      <a:pt x="17478" y="1393"/>
                    </a:moveTo>
                    <a:lnTo>
                      <a:pt x="16669" y="0"/>
                    </a:lnTo>
                    <a:cubicBezTo>
                      <a:pt x="6715" y="5775"/>
                      <a:pt x="0" y="16550"/>
                      <a:pt x="0" y="28861"/>
                    </a:cubicBezTo>
                    <a:lnTo>
                      <a:pt x="1607" y="28861"/>
                    </a:lnTo>
                    <a:cubicBezTo>
                      <a:pt x="1607" y="17145"/>
                      <a:pt x="8001" y="6894"/>
                      <a:pt x="17478" y="1393"/>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436;p19"/>
            <p:cNvGrpSpPr/>
            <p:nvPr/>
          </p:nvGrpSpPr>
          <p:grpSpPr>
            <a:xfrm>
              <a:off x="4123342" y="2442972"/>
              <a:ext cx="897316" cy="899307"/>
              <a:chOff x="-3137650" y="2408950"/>
              <a:chExt cx="291450" cy="292125"/>
            </a:xfrm>
          </p:grpSpPr>
          <p:sp>
            <p:nvSpPr>
              <p:cNvPr id="67" name="Google Shape;437;p19"/>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38;p19"/>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39;p19"/>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0;p19"/>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41;p19"/>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396;p19"/>
          <p:cNvCxnSpPr/>
          <p:nvPr/>
        </p:nvCxnSpPr>
        <p:spPr>
          <a:xfrm>
            <a:off x="2854629" y="1413289"/>
            <a:ext cx="773442" cy="1002928"/>
          </a:xfrm>
          <a:prstGeom prst="straightConnector1">
            <a:avLst/>
          </a:prstGeom>
          <a:noFill/>
          <a:ln w="28575" cap="flat" cmpd="sng">
            <a:solidFill>
              <a:srgbClr val="FFC000"/>
            </a:solidFill>
            <a:prstDash val="solid"/>
            <a:round/>
            <a:headEnd type="none" w="med" len="med"/>
            <a:tailEnd type="none" w="med" len="med"/>
          </a:ln>
        </p:spPr>
      </p:cxnSp>
      <p:grpSp>
        <p:nvGrpSpPr>
          <p:cNvPr id="82" name="Google Shape;398;p19"/>
          <p:cNvGrpSpPr/>
          <p:nvPr/>
        </p:nvGrpSpPr>
        <p:grpSpPr>
          <a:xfrm>
            <a:off x="6143229" y="3562903"/>
            <a:ext cx="2872857" cy="1057927"/>
            <a:chOff x="465711" y="3460810"/>
            <a:chExt cx="2530606" cy="901665"/>
          </a:xfrm>
        </p:grpSpPr>
        <p:sp>
          <p:nvSpPr>
            <p:cNvPr id="83" name="Google Shape;399;p1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0;p1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chemeClr val="accent4">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1;p1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dirty="0">
                  <a:latin typeface="Viga" panose="020B0604020202020204" charset="0"/>
                </a:rPr>
                <a:t>06</a:t>
              </a:r>
              <a:endParaRPr sz="2000" dirty="0">
                <a:latin typeface="Viga" panose="020B0604020202020204" charset="0"/>
              </a:endParaRPr>
            </a:p>
          </p:txBody>
        </p:sp>
        <p:sp>
          <p:nvSpPr>
            <p:cNvPr id="86" name="Google Shape;402;p1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0" name="Google Shape;396;p19"/>
          <p:cNvCxnSpPr/>
          <p:nvPr/>
        </p:nvCxnSpPr>
        <p:spPr>
          <a:xfrm>
            <a:off x="5078189" y="3315524"/>
            <a:ext cx="1084761" cy="792187"/>
          </a:xfrm>
          <a:prstGeom prst="straightConnector1">
            <a:avLst/>
          </a:prstGeom>
          <a:noFill/>
          <a:ln w="28575" cap="flat" cmpd="sng">
            <a:solidFill>
              <a:srgbClr val="FFC000"/>
            </a:solidFill>
            <a:prstDash val="solid"/>
            <a:round/>
            <a:headEnd type="none" w="med" len="med"/>
            <a:tailEnd type="none" w="med" len="med"/>
          </a:ln>
        </p:spPr>
      </p:cxnSp>
      <p:grpSp>
        <p:nvGrpSpPr>
          <p:cNvPr id="102" name="Google Shape;398;p19"/>
          <p:cNvGrpSpPr/>
          <p:nvPr/>
        </p:nvGrpSpPr>
        <p:grpSpPr>
          <a:xfrm>
            <a:off x="195492" y="3601117"/>
            <a:ext cx="2659664" cy="1019713"/>
            <a:chOff x="465711" y="3460810"/>
            <a:chExt cx="2530606" cy="901665"/>
          </a:xfrm>
        </p:grpSpPr>
        <p:sp>
          <p:nvSpPr>
            <p:cNvPr id="103" name="Google Shape;399;p1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0;p1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chemeClr val="accent4">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1;p1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dirty="0">
                  <a:latin typeface="Viga" panose="020B0604020202020204" charset="0"/>
                </a:rPr>
                <a:t>03</a:t>
              </a:r>
              <a:endParaRPr sz="2000" dirty="0">
                <a:latin typeface="Viga" panose="020B0604020202020204" charset="0"/>
              </a:endParaRPr>
            </a:p>
          </p:txBody>
        </p:sp>
        <p:sp>
          <p:nvSpPr>
            <p:cNvPr id="106" name="Google Shape;402;p1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398;p19"/>
          <p:cNvGrpSpPr/>
          <p:nvPr/>
        </p:nvGrpSpPr>
        <p:grpSpPr>
          <a:xfrm>
            <a:off x="6142564" y="882798"/>
            <a:ext cx="2846318" cy="1074280"/>
            <a:chOff x="465711" y="3460810"/>
            <a:chExt cx="2530606" cy="901665"/>
          </a:xfrm>
        </p:grpSpPr>
        <p:sp>
          <p:nvSpPr>
            <p:cNvPr id="111" name="Google Shape;399;p1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0;p1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chemeClr val="accent4">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1;p1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dirty="0">
                  <a:latin typeface="Viga" panose="020B0604020202020204" charset="0"/>
                </a:rPr>
                <a:t>04</a:t>
              </a:r>
              <a:endParaRPr sz="2000" dirty="0">
                <a:latin typeface="Viga" panose="020B0604020202020204" charset="0"/>
              </a:endParaRPr>
            </a:p>
          </p:txBody>
        </p:sp>
        <p:sp>
          <p:nvSpPr>
            <p:cNvPr id="114" name="Google Shape;402;p1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 name="Google Shape;396;p19"/>
          <p:cNvCxnSpPr/>
          <p:nvPr/>
        </p:nvCxnSpPr>
        <p:spPr>
          <a:xfrm flipV="1">
            <a:off x="2854629" y="3711617"/>
            <a:ext cx="1498883" cy="458380"/>
          </a:xfrm>
          <a:prstGeom prst="straightConnector1">
            <a:avLst/>
          </a:prstGeom>
          <a:noFill/>
          <a:ln w="28575" cap="flat" cmpd="sng">
            <a:solidFill>
              <a:srgbClr val="0070C0"/>
            </a:solidFill>
            <a:prstDash val="solid"/>
            <a:round/>
            <a:headEnd type="none" w="med" len="med"/>
            <a:tailEnd type="none" w="med" len="med"/>
          </a:ln>
        </p:spPr>
      </p:cxnSp>
      <p:cxnSp>
        <p:nvCxnSpPr>
          <p:cNvPr id="123" name="Google Shape;396;p19"/>
          <p:cNvCxnSpPr/>
          <p:nvPr/>
        </p:nvCxnSpPr>
        <p:spPr>
          <a:xfrm flipH="1">
            <a:off x="4353512" y="1413289"/>
            <a:ext cx="1789053" cy="561334"/>
          </a:xfrm>
          <a:prstGeom prst="straightConnector1">
            <a:avLst/>
          </a:prstGeom>
          <a:noFill/>
          <a:ln w="28575" cap="flat" cmpd="sng">
            <a:solidFill>
              <a:srgbClr val="0070C0"/>
            </a:solidFill>
            <a:prstDash val="solid"/>
            <a:round/>
            <a:headEnd type="none" w="med" len="med"/>
            <a:tailEnd type="none" w="med" len="med"/>
          </a:ln>
        </p:spPr>
      </p:cxnSp>
      <p:grpSp>
        <p:nvGrpSpPr>
          <p:cNvPr id="126" name="Google Shape;398;p19"/>
          <p:cNvGrpSpPr/>
          <p:nvPr/>
        </p:nvGrpSpPr>
        <p:grpSpPr>
          <a:xfrm>
            <a:off x="155125" y="2220684"/>
            <a:ext cx="2702941" cy="1094839"/>
            <a:chOff x="465711" y="3460810"/>
            <a:chExt cx="2530606" cy="901665"/>
          </a:xfrm>
        </p:grpSpPr>
        <p:sp>
          <p:nvSpPr>
            <p:cNvPr id="127" name="Google Shape;399;p1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0;p1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chemeClr val="accent4">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1;p1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dirty="0">
                  <a:latin typeface="Viga" panose="020B0604020202020204" charset="0"/>
                </a:rPr>
                <a:t>0</a:t>
              </a:r>
              <a:r>
                <a:rPr lang="el-GR" sz="2000" dirty="0">
                  <a:latin typeface="Viga" panose="020B0604020202020204" charset="0"/>
                </a:rPr>
                <a:t>2</a:t>
              </a:r>
              <a:endParaRPr sz="2000" dirty="0">
                <a:latin typeface="Viga" panose="020B0604020202020204" charset="0"/>
              </a:endParaRPr>
            </a:p>
          </p:txBody>
        </p:sp>
        <p:sp>
          <p:nvSpPr>
            <p:cNvPr id="130" name="Google Shape;402;p1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398;p19"/>
          <p:cNvGrpSpPr/>
          <p:nvPr/>
        </p:nvGrpSpPr>
        <p:grpSpPr>
          <a:xfrm>
            <a:off x="6142563" y="2217922"/>
            <a:ext cx="2846318" cy="1121271"/>
            <a:chOff x="465711" y="3460810"/>
            <a:chExt cx="2530606" cy="901665"/>
          </a:xfrm>
        </p:grpSpPr>
        <p:sp>
          <p:nvSpPr>
            <p:cNvPr id="132" name="Google Shape;399;p19"/>
            <p:cNvSpPr/>
            <p:nvPr/>
          </p:nvSpPr>
          <p:spPr>
            <a:xfrm>
              <a:off x="916800" y="3460810"/>
              <a:ext cx="2079518" cy="901665"/>
            </a:xfrm>
            <a:custGeom>
              <a:avLst/>
              <a:gdLst/>
              <a:ahLst/>
              <a:cxnLst/>
              <a:rect l="l" t="t" r="r" b="b"/>
              <a:pathLst>
                <a:path w="51710" h="19611" extrusionOk="0">
                  <a:moveTo>
                    <a:pt x="46840" y="19610"/>
                  </a:moveTo>
                  <a:lnTo>
                    <a:pt x="0" y="19610"/>
                  </a:lnTo>
                  <a:lnTo>
                    <a:pt x="0" y="1"/>
                  </a:lnTo>
                  <a:lnTo>
                    <a:pt x="46828" y="1"/>
                  </a:lnTo>
                  <a:cubicBezTo>
                    <a:pt x="49530" y="1"/>
                    <a:pt x="51709" y="2191"/>
                    <a:pt x="51709" y="4882"/>
                  </a:cubicBezTo>
                  <a:lnTo>
                    <a:pt x="51709" y="14729"/>
                  </a:lnTo>
                  <a:cubicBezTo>
                    <a:pt x="51697" y="17431"/>
                    <a:pt x="49530" y="19610"/>
                    <a:pt x="46840" y="1961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0;p19"/>
            <p:cNvSpPr/>
            <p:nvPr/>
          </p:nvSpPr>
          <p:spPr>
            <a:xfrm>
              <a:off x="959868" y="3510648"/>
              <a:ext cx="1992854" cy="801986"/>
            </a:xfrm>
            <a:custGeom>
              <a:avLst/>
              <a:gdLst/>
              <a:ahLst/>
              <a:cxnLst/>
              <a:rect l="l" t="t" r="r" b="b"/>
              <a:pathLst>
                <a:path w="49555" h="17443" extrusionOk="0">
                  <a:moveTo>
                    <a:pt x="1" y="17443"/>
                  </a:moveTo>
                  <a:lnTo>
                    <a:pt x="1" y="0"/>
                  </a:lnTo>
                  <a:lnTo>
                    <a:pt x="40839" y="0"/>
                  </a:lnTo>
                  <a:cubicBezTo>
                    <a:pt x="45650" y="0"/>
                    <a:pt x="49555" y="3917"/>
                    <a:pt x="49555" y="8727"/>
                  </a:cubicBezTo>
                  <a:cubicBezTo>
                    <a:pt x="49555" y="13526"/>
                    <a:pt x="45650" y="17443"/>
                    <a:pt x="40839" y="17443"/>
                  </a:cubicBezTo>
                  <a:lnTo>
                    <a:pt x="1" y="17443"/>
                  </a:lnTo>
                  <a:close/>
                </a:path>
              </a:pathLst>
            </a:custGeom>
            <a:solidFill>
              <a:schemeClr val="accent4">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1;p19"/>
            <p:cNvSpPr/>
            <p:nvPr/>
          </p:nvSpPr>
          <p:spPr>
            <a:xfrm>
              <a:off x="465711" y="3460810"/>
              <a:ext cx="901665" cy="901665"/>
            </a:xfrm>
            <a:custGeom>
              <a:avLst/>
              <a:gdLst/>
              <a:ahLst/>
              <a:cxnLst/>
              <a:rect l="l" t="t" r="r" b="b"/>
              <a:pathLst>
                <a:path w="19611" h="19611" extrusionOk="0">
                  <a:moveTo>
                    <a:pt x="19610" y="9811"/>
                  </a:moveTo>
                  <a:cubicBezTo>
                    <a:pt x="19610" y="15217"/>
                    <a:pt x="15229" y="19610"/>
                    <a:pt x="9811" y="19610"/>
                  </a:cubicBezTo>
                  <a:cubicBezTo>
                    <a:pt x="4394" y="19610"/>
                    <a:pt x="1" y="15217"/>
                    <a:pt x="1" y="9811"/>
                  </a:cubicBezTo>
                  <a:cubicBezTo>
                    <a:pt x="1" y="4394"/>
                    <a:pt x="4394" y="1"/>
                    <a:pt x="9811" y="1"/>
                  </a:cubicBezTo>
                  <a:cubicBezTo>
                    <a:pt x="15229" y="1"/>
                    <a:pt x="19610" y="4394"/>
                    <a:pt x="19610" y="981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2000" dirty="0">
                  <a:latin typeface="Viga" panose="020B0604020202020204" charset="0"/>
                </a:rPr>
                <a:t>0</a:t>
              </a:r>
              <a:r>
                <a:rPr lang="el-GR" sz="2000" dirty="0">
                  <a:latin typeface="Viga" panose="020B0604020202020204" charset="0"/>
                </a:rPr>
                <a:t>5</a:t>
              </a:r>
              <a:endParaRPr sz="2000" dirty="0">
                <a:latin typeface="Viga" panose="020B0604020202020204" charset="0"/>
              </a:endParaRPr>
            </a:p>
          </p:txBody>
        </p:sp>
        <p:sp>
          <p:nvSpPr>
            <p:cNvPr id="135" name="Google Shape;402;p19"/>
            <p:cNvSpPr/>
            <p:nvPr/>
          </p:nvSpPr>
          <p:spPr>
            <a:xfrm>
              <a:off x="503504" y="3498602"/>
              <a:ext cx="826629" cy="826629"/>
            </a:xfrm>
            <a:custGeom>
              <a:avLst/>
              <a:gdLst/>
              <a:ahLst/>
              <a:cxnLst/>
              <a:rect l="l" t="t" r="r" b="b"/>
              <a:pathLst>
                <a:path w="17979" h="17979" extrusionOk="0">
                  <a:moveTo>
                    <a:pt x="8989" y="17979"/>
                  </a:moveTo>
                  <a:cubicBezTo>
                    <a:pt x="4036" y="17979"/>
                    <a:pt x="0" y="13942"/>
                    <a:pt x="0" y="8989"/>
                  </a:cubicBezTo>
                  <a:cubicBezTo>
                    <a:pt x="0" y="4025"/>
                    <a:pt x="4036" y="0"/>
                    <a:pt x="8989" y="0"/>
                  </a:cubicBezTo>
                  <a:cubicBezTo>
                    <a:pt x="13942" y="0"/>
                    <a:pt x="17979" y="4025"/>
                    <a:pt x="17979" y="8989"/>
                  </a:cubicBezTo>
                  <a:cubicBezTo>
                    <a:pt x="17979" y="13942"/>
                    <a:pt x="13942" y="17979"/>
                    <a:pt x="8989" y="17979"/>
                  </a:cubicBezTo>
                  <a:close/>
                  <a:moveTo>
                    <a:pt x="8989" y="536"/>
                  </a:moveTo>
                  <a:cubicBezTo>
                    <a:pt x="4334" y="536"/>
                    <a:pt x="536" y="4322"/>
                    <a:pt x="536" y="8989"/>
                  </a:cubicBezTo>
                  <a:cubicBezTo>
                    <a:pt x="536" y="13645"/>
                    <a:pt x="4334" y="17431"/>
                    <a:pt x="8989" y="17431"/>
                  </a:cubicBezTo>
                  <a:cubicBezTo>
                    <a:pt x="13645" y="17431"/>
                    <a:pt x="17443" y="13645"/>
                    <a:pt x="17443" y="8989"/>
                  </a:cubicBezTo>
                  <a:cubicBezTo>
                    <a:pt x="17443" y="4322"/>
                    <a:pt x="13645" y="536"/>
                    <a:pt x="898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396;p19"/>
          <p:cNvCxnSpPr/>
          <p:nvPr/>
        </p:nvCxnSpPr>
        <p:spPr>
          <a:xfrm>
            <a:off x="2852264" y="2785032"/>
            <a:ext cx="696077" cy="400993"/>
          </a:xfrm>
          <a:prstGeom prst="straightConnector1">
            <a:avLst/>
          </a:prstGeom>
          <a:noFill/>
          <a:ln w="28575" cap="flat" cmpd="sng">
            <a:solidFill>
              <a:schemeClr val="accent1">
                <a:lumMod val="40000"/>
                <a:lumOff val="60000"/>
              </a:schemeClr>
            </a:solidFill>
            <a:prstDash val="solid"/>
            <a:round/>
            <a:headEnd type="none" w="med" len="med"/>
            <a:tailEnd type="none" w="med" len="med"/>
          </a:ln>
        </p:spPr>
      </p:cxnSp>
      <p:cxnSp>
        <p:nvCxnSpPr>
          <p:cNvPr id="140" name="Google Shape;396;p19"/>
          <p:cNvCxnSpPr/>
          <p:nvPr/>
        </p:nvCxnSpPr>
        <p:spPr>
          <a:xfrm flipH="1" flipV="1">
            <a:off x="5078189" y="2360113"/>
            <a:ext cx="1102170" cy="424920"/>
          </a:xfrm>
          <a:prstGeom prst="straightConnector1">
            <a:avLst/>
          </a:prstGeom>
          <a:noFill/>
          <a:ln w="28575" cap="flat" cmpd="sng">
            <a:solidFill>
              <a:schemeClr val="accent1">
                <a:lumMod val="40000"/>
                <a:lumOff val="60000"/>
              </a:schemeClr>
            </a:solidFill>
            <a:prstDash val="solid"/>
            <a:round/>
            <a:headEnd type="none" w="med" len="med"/>
            <a:tailEnd type="none" w="med" len="med"/>
          </a:ln>
        </p:spPr>
      </p:cxnSp>
      <p:sp>
        <p:nvSpPr>
          <p:cNvPr id="143" name="TextBox 142"/>
          <p:cNvSpPr txBox="1"/>
          <p:nvPr/>
        </p:nvSpPr>
        <p:spPr>
          <a:xfrm>
            <a:off x="7199225" y="1022105"/>
            <a:ext cx="1583984" cy="769441"/>
          </a:xfrm>
          <a:prstGeom prst="rect">
            <a:avLst/>
          </a:prstGeom>
          <a:noFill/>
        </p:spPr>
        <p:txBody>
          <a:bodyPr wrap="square" rtlCol="0">
            <a:spAutoFit/>
          </a:bodyPr>
          <a:lstStyle/>
          <a:p>
            <a:r>
              <a:rPr lang="el-GR" sz="1100" dirty="0"/>
              <a:t>Συχνή τροποποίηση</a:t>
            </a:r>
          </a:p>
          <a:p>
            <a:r>
              <a:rPr lang="el-GR" sz="1100" dirty="0"/>
              <a:t>γνωστών </a:t>
            </a:r>
            <a:r>
              <a:rPr lang="en-US" sz="1100" dirty="0"/>
              <a:t>DGA </a:t>
            </a:r>
            <a:r>
              <a:rPr lang="el-GR" sz="1100" dirty="0"/>
              <a:t>και αλλαγή του σχήματος παραγωγής</a:t>
            </a:r>
            <a:endParaRPr lang="en-US" sz="1100" dirty="0"/>
          </a:p>
        </p:txBody>
      </p:sp>
      <p:sp>
        <p:nvSpPr>
          <p:cNvPr id="144" name="TextBox 143"/>
          <p:cNvSpPr txBox="1"/>
          <p:nvPr/>
        </p:nvSpPr>
        <p:spPr>
          <a:xfrm>
            <a:off x="1102542" y="2450982"/>
            <a:ext cx="2383971" cy="815608"/>
          </a:xfrm>
          <a:prstGeom prst="rect">
            <a:avLst/>
          </a:prstGeom>
          <a:noFill/>
        </p:spPr>
        <p:txBody>
          <a:bodyPr wrap="square" rtlCol="0">
            <a:spAutoFit/>
          </a:bodyPr>
          <a:lstStyle/>
          <a:p>
            <a:r>
              <a:rPr lang="en-US" sz="1100" dirty="0"/>
              <a:t>Training datasets:</a:t>
            </a:r>
          </a:p>
          <a:p>
            <a:pPr marL="171450" indent="-171450">
              <a:buFont typeface="Wingdings" panose="05000000000000000000" pitchFamily="2" charset="2"/>
              <a:buChar char="Ø"/>
            </a:pPr>
            <a:r>
              <a:rPr lang="en-US" sz="1100" dirty="0"/>
              <a:t>Reverse-engineering</a:t>
            </a:r>
          </a:p>
          <a:p>
            <a:pPr marL="171450" indent="-171450">
              <a:buFont typeface="Wingdings" panose="05000000000000000000" pitchFamily="2" charset="2"/>
              <a:buChar char="Ø"/>
            </a:pPr>
            <a:r>
              <a:rPr lang="en-US" sz="1100" dirty="0"/>
              <a:t>Public projects</a:t>
            </a:r>
          </a:p>
          <a:p>
            <a:endParaRPr lang="en-US" dirty="0"/>
          </a:p>
        </p:txBody>
      </p:sp>
      <p:sp>
        <p:nvSpPr>
          <p:cNvPr id="146" name="TextBox 145"/>
          <p:cNvSpPr txBox="1"/>
          <p:nvPr/>
        </p:nvSpPr>
        <p:spPr>
          <a:xfrm>
            <a:off x="1077136" y="1004332"/>
            <a:ext cx="1902279" cy="769441"/>
          </a:xfrm>
          <a:prstGeom prst="rect">
            <a:avLst/>
          </a:prstGeom>
          <a:noFill/>
        </p:spPr>
        <p:txBody>
          <a:bodyPr wrap="square" rtlCol="0">
            <a:spAutoFit/>
          </a:bodyPr>
          <a:lstStyle/>
          <a:p>
            <a:r>
              <a:rPr lang="el-GR" sz="1100" dirty="0"/>
              <a:t>Απόδοση </a:t>
            </a:r>
            <a:r>
              <a:rPr lang="en-US" sz="1100" dirty="0"/>
              <a:t>Deep Learning </a:t>
            </a:r>
            <a:r>
              <a:rPr lang="el-GR" sz="1100" dirty="0"/>
              <a:t>μοντέλων εξαρτημένη από την ποιότητα του </a:t>
            </a:r>
            <a:r>
              <a:rPr lang="en-US" sz="1100" dirty="0"/>
              <a:t>training dataset</a:t>
            </a:r>
          </a:p>
        </p:txBody>
      </p:sp>
      <p:sp>
        <p:nvSpPr>
          <p:cNvPr id="147" name="Google Shape;426;p19"/>
          <p:cNvSpPr txBox="1"/>
          <p:nvPr/>
        </p:nvSpPr>
        <p:spPr>
          <a:xfrm>
            <a:off x="1233116" y="3870765"/>
            <a:ext cx="1448316"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l-GR" sz="1100" dirty="0">
                <a:solidFill>
                  <a:schemeClr val="dk1"/>
                </a:solidFill>
                <a:latin typeface="Fira Sans"/>
                <a:ea typeface="Fira Sans"/>
                <a:cs typeface="Fira Sans"/>
                <a:sym typeface="Fira Sans"/>
              </a:rPr>
              <a:t>Εμφάνιση νέων </a:t>
            </a:r>
            <a:r>
              <a:rPr lang="en-US" sz="1100" dirty="0">
                <a:solidFill>
                  <a:schemeClr val="dk1"/>
                </a:solidFill>
                <a:latin typeface="Fira Sans"/>
                <a:ea typeface="Fira Sans"/>
                <a:cs typeface="Fira Sans"/>
                <a:sym typeface="Fira Sans"/>
              </a:rPr>
              <a:t>DGA </a:t>
            </a:r>
            <a:r>
              <a:rPr lang="el-GR" sz="1100" dirty="0">
                <a:solidFill>
                  <a:schemeClr val="dk1"/>
                </a:solidFill>
                <a:latin typeface="Fira Sans"/>
                <a:ea typeface="Fira Sans"/>
                <a:cs typeface="Fira Sans"/>
                <a:sym typeface="Fira Sans"/>
              </a:rPr>
              <a:t>Ανεπαρκή δεδομένα</a:t>
            </a:r>
            <a:endParaRPr sz="1100" dirty="0">
              <a:solidFill>
                <a:schemeClr val="dk1"/>
              </a:solidFill>
              <a:latin typeface="Fira Sans"/>
              <a:ea typeface="Fira Sans"/>
              <a:cs typeface="Fira Sans"/>
              <a:sym typeface="Fira Sans"/>
            </a:endParaRPr>
          </a:p>
        </p:txBody>
      </p:sp>
      <p:sp>
        <p:nvSpPr>
          <p:cNvPr id="148" name="TextBox 147"/>
          <p:cNvSpPr txBox="1"/>
          <p:nvPr/>
        </p:nvSpPr>
        <p:spPr>
          <a:xfrm>
            <a:off x="7184713" y="2326705"/>
            <a:ext cx="1631037" cy="1154162"/>
          </a:xfrm>
          <a:prstGeom prst="rect">
            <a:avLst/>
          </a:prstGeom>
          <a:noFill/>
        </p:spPr>
        <p:txBody>
          <a:bodyPr wrap="square" rtlCol="0">
            <a:spAutoFit/>
          </a:bodyPr>
          <a:lstStyle/>
          <a:p>
            <a:r>
              <a:rPr lang="el-GR" sz="1100" dirty="0"/>
              <a:t>Η εξάρθρωση </a:t>
            </a:r>
            <a:r>
              <a:rPr lang="en-US" sz="1100" dirty="0"/>
              <a:t>DGA</a:t>
            </a:r>
            <a:endParaRPr lang="el-GR" sz="1100" dirty="0"/>
          </a:p>
          <a:p>
            <a:r>
              <a:rPr lang="en-US" sz="1100" dirty="0"/>
              <a:t>botnet </a:t>
            </a:r>
            <a:r>
              <a:rPr lang="el-GR" sz="1100" dirty="0"/>
              <a:t>απαιτεί τεράστιο όγκο δεδομένων και τη συνεργασία πολλών οργανισμών</a:t>
            </a:r>
            <a:endParaRPr lang="en-US" sz="1100" dirty="0"/>
          </a:p>
          <a:p>
            <a:endParaRPr lang="en-US" dirty="0"/>
          </a:p>
        </p:txBody>
      </p:sp>
      <p:sp>
        <p:nvSpPr>
          <p:cNvPr id="149" name="TextBox 148"/>
          <p:cNvSpPr txBox="1"/>
          <p:nvPr/>
        </p:nvSpPr>
        <p:spPr>
          <a:xfrm>
            <a:off x="7088369" y="3614341"/>
            <a:ext cx="1976701" cy="938719"/>
          </a:xfrm>
          <a:prstGeom prst="rect">
            <a:avLst/>
          </a:prstGeom>
          <a:noFill/>
        </p:spPr>
        <p:txBody>
          <a:bodyPr wrap="square" rtlCol="0">
            <a:spAutoFit/>
          </a:bodyPr>
          <a:lstStyle/>
          <a:p>
            <a:r>
              <a:rPr lang="el-GR" sz="1100" dirty="0"/>
              <a:t>Conficker</a:t>
            </a:r>
            <a:r>
              <a:rPr lang="en-US" sz="1100" dirty="0"/>
              <a:t> </a:t>
            </a:r>
            <a:r>
              <a:rPr lang="el-GR" sz="1100" dirty="0"/>
              <a:t>botnet</a:t>
            </a:r>
            <a:r>
              <a:rPr lang="en-US" sz="1100" dirty="0"/>
              <a:t> (50.000 domain names </a:t>
            </a:r>
            <a:r>
              <a:rPr lang="el-GR" sz="1100" dirty="0"/>
              <a:t>ανά μέρα, 113 </a:t>
            </a:r>
            <a:r>
              <a:rPr lang="en-US" sz="1100" dirty="0"/>
              <a:t>TLDs)</a:t>
            </a:r>
          </a:p>
          <a:p>
            <a:r>
              <a:rPr lang="el-GR" sz="1100" dirty="0"/>
              <a:t>Συνεργασία 30 οργανισμών (και </a:t>
            </a:r>
            <a:r>
              <a:rPr lang="en-US" sz="1100" dirty="0"/>
              <a:t>ICANN</a:t>
            </a:r>
            <a:r>
              <a:rPr lang="el-GR" sz="1100" dirty="0"/>
              <a:t>)</a:t>
            </a:r>
            <a:r>
              <a:rPr lang="en-US" sz="1100" dirty="0"/>
              <a:t> </a:t>
            </a:r>
            <a:r>
              <a:rPr lang="en-US" sz="1100" dirty="0" smtClean="0">
                <a:hlinkClick r:id="rId2" action="ppaction://hlinksldjump"/>
              </a:rPr>
              <a:t>[5]</a:t>
            </a:r>
            <a:endParaRPr lang="en-US" sz="1100" dirty="0"/>
          </a:p>
        </p:txBody>
      </p:sp>
    </p:spTree>
    <p:extLst>
      <p:ext uri="{BB962C8B-B14F-4D97-AF65-F5344CB8AC3E}">
        <p14:creationId xmlns:p14="http://schemas.microsoft.com/office/powerpoint/2010/main" val="1025001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E3FF"/>
            </a:gs>
            <a:gs pos="100000">
              <a:schemeClr val="bg1">
                <a:lumMod val="95000"/>
              </a:schemeClr>
            </a:gs>
          </a:gsLst>
          <a:lin ang="16200000" scaled="1"/>
          <a:tileRect/>
        </a:gradFill>
        <a:effectLst/>
      </p:bgPr>
    </p:bg>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485946" y="1467347"/>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304" name="Google Shape;304;p31"/>
          <p:cNvCxnSpPr/>
          <p:nvPr/>
        </p:nvCxnSpPr>
        <p:spPr>
          <a:xfrm>
            <a:off x="4524850" y="776770"/>
            <a:ext cx="44653" cy="4276923"/>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820500" y="1519947"/>
            <a:ext cx="2454167" cy="68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l-GR" sz="2400" b="1" dirty="0">
                <a:solidFill>
                  <a:schemeClr val="lt2"/>
                </a:solidFill>
                <a:latin typeface="+mj-lt"/>
              </a:rPr>
              <a:t>Εμπορικός</a:t>
            </a:r>
            <a:br>
              <a:rPr lang="el-GR" sz="2400" b="1" dirty="0">
                <a:solidFill>
                  <a:schemeClr val="lt2"/>
                </a:solidFill>
                <a:latin typeface="+mj-lt"/>
              </a:rPr>
            </a:br>
            <a:r>
              <a:rPr lang="el-GR" sz="2400" b="1" dirty="0">
                <a:solidFill>
                  <a:schemeClr val="lt2"/>
                </a:solidFill>
                <a:latin typeface="+mj-lt"/>
              </a:rPr>
              <a:t>ανταγωνισμός</a:t>
            </a:r>
            <a:endParaRPr sz="2400" b="1" dirty="0">
              <a:solidFill>
                <a:schemeClr val="lt2"/>
              </a:solidFill>
              <a:latin typeface="+mj-lt"/>
            </a:endParaRPr>
          </a:p>
        </p:txBody>
      </p:sp>
      <p:sp>
        <p:nvSpPr>
          <p:cNvPr id="307" name="Google Shape;307;p31"/>
          <p:cNvSpPr txBox="1">
            <a:spLocks noGrp="1"/>
          </p:cNvSpPr>
          <p:nvPr>
            <p:ph type="ctrTitle" idx="2"/>
          </p:nvPr>
        </p:nvSpPr>
        <p:spPr>
          <a:xfrm>
            <a:off x="933387" y="3431646"/>
            <a:ext cx="2341280" cy="80632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400" b="1" dirty="0">
                <a:solidFill>
                  <a:schemeClr val="lt2"/>
                </a:solidFill>
                <a:latin typeface="+mj-lt"/>
              </a:rPr>
              <a:t>Data Confidentiality</a:t>
            </a:r>
            <a:endParaRPr sz="2400" b="1" dirty="0">
              <a:solidFill>
                <a:schemeClr val="lt2"/>
              </a:solidFill>
              <a:latin typeface="+mj-lt"/>
            </a:endParaRPr>
          </a:p>
        </p:txBody>
      </p:sp>
      <p:sp>
        <p:nvSpPr>
          <p:cNvPr id="311" name="Google Shape;311;p31"/>
          <p:cNvSpPr txBox="1">
            <a:spLocks noGrp="1"/>
          </p:cNvSpPr>
          <p:nvPr>
            <p:ph type="title" idx="7"/>
          </p:nvPr>
        </p:nvSpPr>
        <p:spPr>
          <a:xfrm>
            <a:off x="3485946" y="348859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322" name="Google Shape;322;p31"/>
          <p:cNvCxnSpPr/>
          <p:nvPr/>
        </p:nvCxnSpPr>
        <p:spPr>
          <a:xfrm>
            <a:off x="801017" y="2798297"/>
            <a:ext cx="7339500" cy="0"/>
          </a:xfrm>
          <a:prstGeom prst="straightConnector1">
            <a:avLst/>
          </a:prstGeom>
          <a:noFill/>
          <a:ln w="19050" cap="flat" cmpd="sng">
            <a:solidFill>
              <a:schemeClr val="lt1"/>
            </a:solidFill>
            <a:prstDash val="solid"/>
            <a:round/>
            <a:headEnd type="oval" w="med" len="med"/>
            <a:tailEnd type="oval" w="med" len="med"/>
          </a:ln>
        </p:spPr>
      </p:cxnSp>
      <p:sp>
        <p:nvSpPr>
          <p:cNvPr id="2" name="TextBox 1"/>
          <p:cNvSpPr txBox="1"/>
          <p:nvPr/>
        </p:nvSpPr>
        <p:spPr>
          <a:xfrm>
            <a:off x="572002" y="15984"/>
            <a:ext cx="7894361" cy="461665"/>
          </a:xfrm>
          <a:prstGeom prst="rect">
            <a:avLst/>
          </a:prstGeom>
          <a:noFill/>
        </p:spPr>
        <p:txBody>
          <a:bodyPr wrap="square" rtlCol="0">
            <a:spAutoFit/>
          </a:bodyPr>
          <a:lstStyle/>
          <a:p>
            <a:r>
              <a:rPr lang="el-GR" sz="2400" b="1" dirty="0">
                <a:solidFill>
                  <a:srgbClr val="002060"/>
                </a:solidFill>
              </a:rPr>
              <a:t>Αποτρεπτικοί Παράγοντες Συνεργασίας</a:t>
            </a:r>
            <a:endParaRPr lang="en-US" sz="2400" b="1" dirty="0">
              <a:solidFill>
                <a:srgbClr val="002060"/>
              </a:solidFill>
            </a:endParaRPr>
          </a:p>
        </p:txBody>
      </p:sp>
      <p:cxnSp>
        <p:nvCxnSpPr>
          <p:cNvPr id="27" name="Google Shape;304;p31"/>
          <p:cNvCxnSpPr/>
          <p:nvPr/>
        </p:nvCxnSpPr>
        <p:spPr>
          <a:xfrm>
            <a:off x="106136" y="477649"/>
            <a:ext cx="9152164" cy="0"/>
          </a:xfrm>
          <a:prstGeom prst="straightConnector1">
            <a:avLst/>
          </a:prstGeom>
          <a:noFill/>
          <a:ln w="19050" cap="flat" cmpd="sng">
            <a:solidFill>
              <a:schemeClr val="accent2"/>
            </a:solidFill>
            <a:prstDash val="solid"/>
            <a:round/>
            <a:headEnd type="oval" w="med" len="med"/>
            <a:tailEnd type="oval" w="med" len="med"/>
          </a:ln>
        </p:spPr>
      </p:cxnSp>
      <p:pic>
        <p:nvPicPr>
          <p:cNvPr id="9" name="Εικόνα 8"/>
          <p:cNvPicPr>
            <a:picLocks noChangeAspect="1"/>
          </p:cNvPicPr>
          <p:nvPr/>
        </p:nvPicPr>
        <p:blipFill>
          <a:blip r:embed="rId3"/>
          <a:stretch>
            <a:fillRect/>
          </a:stretch>
        </p:blipFill>
        <p:spPr>
          <a:xfrm>
            <a:off x="4750664" y="981110"/>
            <a:ext cx="3365770" cy="1719256"/>
          </a:xfrm>
          <a:prstGeom prst="rect">
            <a:avLst/>
          </a:prstGeom>
          <a:ln>
            <a:noFill/>
          </a:ln>
          <a:effectLst>
            <a:softEdge rad="112500"/>
          </a:effectLst>
        </p:spPr>
      </p:pic>
      <p:pic>
        <p:nvPicPr>
          <p:cNvPr id="11" name="Εικόνα 10"/>
          <p:cNvPicPr>
            <a:picLocks noChangeAspect="1"/>
          </p:cNvPicPr>
          <p:nvPr/>
        </p:nvPicPr>
        <p:blipFill>
          <a:blip r:embed="rId4"/>
          <a:stretch>
            <a:fillRect/>
          </a:stretch>
        </p:blipFill>
        <p:spPr>
          <a:xfrm>
            <a:off x="4678146" y="2896229"/>
            <a:ext cx="3516454" cy="2094423"/>
          </a:xfrm>
          <a:prstGeom prst="rect">
            <a:avLst/>
          </a:prstGeom>
          <a:ln>
            <a:noFill/>
          </a:ln>
          <a:effectLst>
            <a:softEdge rad="112500"/>
          </a:effectLst>
        </p:spPr>
      </p:pic>
    </p:spTree>
    <p:extLst>
      <p:ext uri="{BB962C8B-B14F-4D97-AF65-F5344CB8AC3E}">
        <p14:creationId xmlns:p14="http://schemas.microsoft.com/office/powerpoint/2010/main" val="2865623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chemeClr val="bg1">
                <a:lumMod val="95000"/>
              </a:schemeClr>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626625" y="109575"/>
            <a:ext cx="6084000" cy="539700"/>
          </a:xfrm>
        </p:spPr>
        <p:txBody>
          <a:bodyPr/>
          <a:lstStyle/>
          <a:p>
            <a:r>
              <a:rPr lang="en-US" b="1" dirty="0">
                <a:latin typeface="+mj-lt"/>
              </a:rPr>
              <a:t>Federated Learning</a:t>
            </a:r>
          </a:p>
        </p:txBody>
      </p:sp>
      <p:sp>
        <p:nvSpPr>
          <p:cNvPr id="4" name="TextBox 3"/>
          <p:cNvSpPr txBox="1"/>
          <p:nvPr/>
        </p:nvSpPr>
        <p:spPr>
          <a:xfrm>
            <a:off x="805757" y="3083342"/>
            <a:ext cx="7791236" cy="861774"/>
          </a:xfrm>
          <a:prstGeom prst="rect">
            <a:avLst/>
          </a:prstGeom>
          <a:noFill/>
        </p:spPr>
        <p:txBody>
          <a:bodyPr wrap="square" rtlCol="0">
            <a:spAutoFit/>
          </a:bodyPr>
          <a:lstStyle/>
          <a:p>
            <a:pPr>
              <a:buFont typeface="Wingdings" panose="05000000000000000000" pitchFamily="2" charset="2"/>
              <a:buChar char="ü"/>
            </a:pPr>
            <a:r>
              <a:rPr lang="en-US" sz="1200" dirty="0">
                <a:solidFill>
                  <a:schemeClr val="accent1">
                    <a:lumMod val="75000"/>
                  </a:schemeClr>
                </a:solidFill>
              </a:rPr>
              <a:t> </a:t>
            </a:r>
            <a:r>
              <a:rPr lang="el-GR" sz="1200" dirty="0">
                <a:solidFill>
                  <a:schemeClr val="accent1">
                    <a:lumMod val="75000"/>
                  </a:schemeClr>
                </a:solidFill>
              </a:rPr>
              <a:t>Διασφάλιση της ιδιωτικότητας των δεδομένων που χρησιμοποιούνται για την εκπαίδευση</a:t>
            </a:r>
          </a:p>
          <a:p>
            <a:pPr>
              <a:buFont typeface="Wingdings" panose="05000000000000000000" pitchFamily="2" charset="2"/>
              <a:buChar char="ü"/>
            </a:pPr>
            <a:r>
              <a:rPr lang="en-US" sz="1200" dirty="0">
                <a:solidFill>
                  <a:schemeClr val="accent1">
                    <a:lumMod val="75000"/>
                  </a:schemeClr>
                </a:solidFill>
              </a:rPr>
              <a:t> </a:t>
            </a:r>
            <a:r>
              <a:rPr lang="el-GR" sz="1200" dirty="0">
                <a:solidFill>
                  <a:schemeClr val="accent1">
                    <a:lumMod val="75000"/>
                  </a:schemeClr>
                </a:solidFill>
              </a:rPr>
              <a:t>Ελαχιστοποίηση του κόστους επικοινωνίας που προκύπτει από τη μεταφορά των δεδομένων στο </a:t>
            </a:r>
            <a:r>
              <a:rPr lang="en-US" sz="1200" dirty="0">
                <a:solidFill>
                  <a:schemeClr val="accent1">
                    <a:lumMod val="75000"/>
                  </a:schemeClr>
                </a:solidFill>
                <a:latin typeface="DM Sans" panose="020B0604020202020204" charset="0"/>
              </a:rPr>
              <a:t>Distributed </a:t>
            </a:r>
            <a:r>
              <a:rPr lang="el-GR" sz="1200" dirty="0">
                <a:solidFill>
                  <a:schemeClr val="accent1">
                    <a:lumMod val="75000"/>
                  </a:schemeClr>
                </a:solidFill>
                <a:latin typeface="DM Sans" panose="020B0604020202020204" charset="0"/>
              </a:rPr>
              <a:t>   </a:t>
            </a:r>
          </a:p>
          <a:p>
            <a:r>
              <a:rPr lang="el-GR" sz="1200" dirty="0">
                <a:solidFill>
                  <a:schemeClr val="accent1">
                    <a:lumMod val="75000"/>
                  </a:schemeClr>
                </a:solidFill>
                <a:latin typeface="DM Sans" panose="020B0604020202020204" charset="0"/>
              </a:rPr>
              <a:t>    </a:t>
            </a:r>
            <a:r>
              <a:rPr lang="en-US" sz="1200" dirty="0">
                <a:solidFill>
                  <a:schemeClr val="accent1">
                    <a:lumMod val="75000"/>
                  </a:schemeClr>
                </a:solidFill>
                <a:latin typeface="DM Sans" panose="020B0604020202020204" charset="0"/>
              </a:rPr>
              <a:t>Deep Learning.</a:t>
            </a:r>
          </a:p>
          <a:p>
            <a:endParaRPr lang="en-US" dirty="0"/>
          </a:p>
        </p:txBody>
      </p:sp>
      <p:sp>
        <p:nvSpPr>
          <p:cNvPr id="6" name="TextBox 5"/>
          <p:cNvSpPr txBox="1"/>
          <p:nvPr/>
        </p:nvSpPr>
        <p:spPr>
          <a:xfrm>
            <a:off x="626625" y="1351514"/>
            <a:ext cx="7970368" cy="1969770"/>
          </a:xfrm>
          <a:prstGeom prst="rect">
            <a:avLst/>
          </a:prstGeom>
          <a:noFill/>
        </p:spPr>
        <p:txBody>
          <a:bodyPr wrap="square" rtlCol="0">
            <a:spAutoFit/>
          </a:bodyPr>
          <a:lstStyle/>
          <a:p>
            <a:pPr>
              <a:buFont typeface="Wingdings" panose="05000000000000000000" pitchFamily="2" charset="2"/>
              <a:buChar char="q"/>
            </a:pPr>
            <a:r>
              <a:rPr lang="en-US" sz="1200" dirty="0">
                <a:solidFill>
                  <a:schemeClr val="accent1">
                    <a:lumMod val="75000"/>
                  </a:schemeClr>
                </a:solidFill>
              </a:rPr>
              <a:t> </a:t>
            </a:r>
            <a:r>
              <a:rPr lang="el-GR" sz="1200" dirty="0">
                <a:solidFill>
                  <a:schemeClr val="accent1">
                    <a:lumMod val="75000"/>
                  </a:schemeClr>
                </a:solidFill>
              </a:rPr>
              <a:t>Καινούρια αρχιτεκτονική κατανεμημένης μηχανικής μάθησης, όπου πολλοί clients εκπαιδεύουν συνεργατικά ένα μοντέλο υπό την ενορχήστρωση ενός </a:t>
            </a:r>
            <a:r>
              <a:rPr lang="el-GR" sz="1200" dirty="0" smtClean="0">
                <a:solidFill>
                  <a:schemeClr val="accent1">
                    <a:lumMod val="75000"/>
                  </a:schemeClr>
                </a:solidFill>
              </a:rPr>
              <a:t>κεντρικού </a:t>
            </a:r>
            <a:r>
              <a:rPr lang="en-US" sz="1200" dirty="0" smtClean="0">
                <a:solidFill>
                  <a:schemeClr val="accent1">
                    <a:lumMod val="75000"/>
                  </a:schemeClr>
                </a:solidFill>
              </a:rPr>
              <a:t>aggregating</a:t>
            </a:r>
            <a:r>
              <a:rPr lang="el-GR" sz="1200" dirty="0" smtClean="0">
                <a:solidFill>
                  <a:schemeClr val="accent1">
                    <a:lumMod val="75000"/>
                  </a:schemeClr>
                </a:solidFill>
              </a:rPr>
              <a:t> </a:t>
            </a:r>
            <a:r>
              <a:rPr lang="el-GR" sz="1200" dirty="0">
                <a:solidFill>
                  <a:schemeClr val="accent1">
                    <a:lumMod val="75000"/>
                  </a:schemeClr>
                </a:solidFill>
              </a:rPr>
              <a:t>server.</a:t>
            </a:r>
            <a:r>
              <a:rPr lang="en-US" sz="1200" dirty="0">
                <a:solidFill>
                  <a:schemeClr val="accent1">
                    <a:lumMod val="75000"/>
                  </a:schemeClr>
                </a:solidFill>
              </a:rPr>
              <a:t>  (</a:t>
            </a:r>
            <a:r>
              <a:rPr lang="el-GR" sz="1200" dirty="0">
                <a:solidFill>
                  <a:schemeClr val="accent1">
                    <a:lumMod val="75000"/>
                  </a:schemeClr>
                </a:solidFill>
              </a:rPr>
              <a:t>π.χ. </a:t>
            </a:r>
            <a:r>
              <a:rPr lang="en-US" sz="1200" dirty="0">
                <a:solidFill>
                  <a:schemeClr val="accent1">
                    <a:lumMod val="75000"/>
                  </a:schemeClr>
                </a:solidFill>
              </a:rPr>
              <a:t>Google Gboard – 2018 </a:t>
            </a:r>
            <a:r>
              <a:rPr lang="en-US" sz="1200" dirty="0" smtClean="0">
                <a:solidFill>
                  <a:schemeClr val="accent1">
                    <a:lumMod val="75000"/>
                  </a:schemeClr>
                </a:solidFill>
                <a:hlinkClick r:id="rId2" action="ppaction://hlinksldjump"/>
              </a:rPr>
              <a:t>[</a:t>
            </a:r>
            <a:r>
              <a:rPr lang="en-US" sz="1200" dirty="0">
                <a:solidFill>
                  <a:schemeClr val="accent1">
                    <a:lumMod val="75000"/>
                  </a:schemeClr>
                </a:solidFill>
                <a:hlinkClick r:id="rId2" action="ppaction://hlinksldjump"/>
              </a:rPr>
              <a:t>7</a:t>
            </a:r>
            <a:r>
              <a:rPr lang="en-US" sz="1200" dirty="0" smtClean="0">
                <a:solidFill>
                  <a:schemeClr val="accent1">
                    <a:lumMod val="75000"/>
                  </a:schemeClr>
                </a:solidFill>
                <a:hlinkClick r:id="rId2" action="ppaction://hlinksldjump"/>
              </a:rPr>
              <a:t>]</a:t>
            </a:r>
            <a:r>
              <a:rPr lang="en-US" sz="1200" dirty="0" smtClean="0">
                <a:solidFill>
                  <a:schemeClr val="accent1">
                    <a:lumMod val="75000"/>
                  </a:schemeClr>
                </a:solidFill>
              </a:rPr>
              <a:t>)</a:t>
            </a:r>
            <a:endParaRPr lang="en-US" sz="1200" dirty="0">
              <a:solidFill>
                <a:schemeClr val="accent1">
                  <a:lumMod val="75000"/>
                </a:schemeClr>
              </a:solidFill>
            </a:endParaRPr>
          </a:p>
          <a:p>
            <a:pPr>
              <a:buFont typeface="Wingdings" panose="05000000000000000000" pitchFamily="2" charset="2"/>
              <a:buChar char="q"/>
            </a:pPr>
            <a:endParaRPr lang="en-US" sz="1200" dirty="0">
              <a:solidFill>
                <a:schemeClr val="accent1">
                  <a:lumMod val="75000"/>
                </a:schemeClr>
              </a:solidFill>
            </a:endParaRPr>
          </a:p>
          <a:p>
            <a:pPr>
              <a:buFont typeface="Wingdings" panose="05000000000000000000" pitchFamily="2" charset="2"/>
              <a:buChar char="q"/>
            </a:pPr>
            <a:r>
              <a:rPr lang="en-US" sz="1200" dirty="0">
                <a:solidFill>
                  <a:schemeClr val="accent1">
                    <a:lumMod val="75000"/>
                  </a:schemeClr>
                </a:solidFill>
              </a:rPr>
              <a:t> </a:t>
            </a:r>
            <a:r>
              <a:rPr lang="el-GR" sz="1200" dirty="0">
                <a:solidFill>
                  <a:schemeClr val="accent1">
                    <a:lumMod val="75000"/>
                  </a:schemeClr>
                </a:solidFill>
              </a:rPr>
              <a:t>Δεδομένα αποκεντρωμένα και προστατευμένα (αποθηκευμένα τοπικά καθ’ όλη τη διάρκεια της εκπαίδευσης)</a:t>
            </a:r>
          </a:p>
          <a:p>
            <a:pPr>
              <a:buFont typeface="Wingdings" panose="05000000000000000000" pitchFamily="2" charset="2"/>
              <a:buChar char="q"/>
            </a:pPr>
            <a:endParaRPr lang="el-GR" sz="1200" dirty="0">
              <a:solidFill>
                <a:schemeClr val="accent1">
                  <a:lumMod val="75000"/>
                </a:schemeClr>
              </a:solidFill>
            </a:endParaRPr>
          </a:p>
          <a:p>
            <a:pPr>
              <a:buFont typeface="Wingdings" panose="05000000000000000000" pitchFamily="2" charset="2"/>
              <a:buChar char="q"/>
            </a:pPr>
            <a:r>
              <a:rPr lang="el-GR" sz="1200" dirty="0">
                <a:solidFill>
                  <a:schemeClr val="accent1">
                    <a:lumMod val="75000"/>
                  </a:schemeClr>
                </a:solidFill>
              </a:rPr>
              <a:t> Τα μόνα δεδομένα που ανταλλάσσονται είναι τα τοπικά μοντέλα </a:t>
            </a:r>
            <a:r>
              <a:rPr lang="el-GR" sz="1200" dirty="0" smtClean="0">
                <a:solidFill>
                  <a:schemeClr val="accent1">
                    <a:lumMod val="75000"/>
                  </a:schemeClr>
                </a:solidFill>
              </a:rPr>
              <a:t>καθαυτά</a:t>
            </a:r>
            <a:r>
              <a:rPr lang="en-US" sz="1200" dirty="0" smtClean="0">
                <a:solidFill>
                  <a:schemeClr val="accent1">
                    <a:lumMod val="75000"/>
                  </a:schemeClr>
                </a:solidFill>
              </a:rPr>
              <a:t> (</a:t>
            </a:r>
            <a:r>
              <a:rPr lang="el-GR" sz="1200" dirty="0" smtClean="0">
                <a:solidFill>
                  <a:schemeClr val="accent1">
                    <a:lumMod val="75000"/>
                  </a:schemeClr>
                </a:solidFill>
              </a:rPr>
              <a:t>παράμετροι τοπικών μοντέλων</a:t>
            </a:r>
            <a:r>
              <a:rPr lang="en-US" sz="1200" dirty="0" smtClean="0">
                <a:solidFill>
                  <a:schemeClr val="accent1">
                    <a:lumMod val="75000"/>
                  </a:schemeClr>
                </a:solidFill>
              </a:rPr>
              <a:t>)</a:t>
            </a:r>
            <a:r>
              <a:rPr lang="el-GR" sz="1200" dirty="0" smtClean="0">
                <a:solidFill>
                  <a:schemeClr val="accent1">
                    <a:lumMod val="75000"/>
                  </a:schemeClr>
                </a:solidFill>
              </a:rPr>
              <a:t>, </a:t>
            </a:r>
            <a:r>
              <a:rPr lang="el-GR" sz="1200" dirty="0">
                <a:solidFill>
                  <a:schemeClr val="accent1">
                    <a:lumMod val="75000"/>
                  </a:schemeClr>
                </a:solidFill>
              </a:rPr>
              <a:t>προκειμένου να συμψηφιστούν σε έναν κεντρικό </a:t>
            </a:r>
            <a:r>
              <a:rPr lang="en-US" sz="1200" dirty="0">
                <a:solidFill>
                  <a:schemeClr val="accent1">
                    <a:lumMod val="75000"/>
                  </a:schemeClr>
                </a:solidFill>
              </a:rPr>
              <a:t>aggregating server.</a:t>
            </a:r>
          </a:p>
          <a:p>
            <a:pPr>
              <a:buFont typeface="Wingdings" panose="05000000000000000000" pitchFamily="2" charset="2"/>
              <a:buChar char="q"/>
            </a:pPr>
            <a:endParaRPr lang="en-US" sz="1200" dirty="0">
              <a:solidFill>
                <a:schemeClr val="accent1">
                  <a:lumMod val="75000"/>
                </a:schemeClr>
              </a:solidFill>
            </a:endParaRPr>
          </a:p>
          <a:p>
            <a:pPr>
              <a:buFont typeface="Wingdings" panose="05000000000000000000" pitchFamily="2" charset="2"/>
              <a:buChar char="v"/>
            </a:pPr>
            <a:r>
              <a:rPr lang="en-US" sz="1200" b="1" dirty="0">
                <a:solidFill>
                  <a:schemeClr val="accent1">
                    <a:lumMod val="75000"/>
                  </a:schemeClr>
                </a:solidFill>
              </a:rPr>
              <a:t> </a:t>
            </a:r>
            <a:r>
              <a:rPr lang="el-GR" sz="1200" b="1" u="sng" dirty="0">
                <a:solidFill>
                  <a:schemeClr val="accent1">
                    <a:lumMod val="75000"/>
                  </a:schemeClr>
                </a:solidFill>
              </a:rPr>
              <a:t>Πλεονεκτήματα</a:t>
            </a:r>
            <a:endParaRPr lang="en-US" sz="1200" b="1" u="sng" dirty="0">
              <a:solidFill>
                <a:schemeClr val="accent1">
                  <a:lumMod val="75000"/>
                </a:schemeClr>
              </a:solidFill>
            </a:endParaRPr>
          </a:p>
          <a:p>
            <a:endParaRPr lang="en-US" dirty="0"/>
          </a:p>
        </p:txBody>
      </p:sp>
      <p:sp>
        <p:nvSpPr>
          <p:cNvPr id="7" name="TextBox 6"/>
          <p:cNvSpPr txBox="1"/>
          <p:nvPr/>
        </p:nvSpPr>
        <p:spPr>
          <a:xfrm>
            <a:off x="626625" y="750455"/>
            <a:ext cx="8043846" cy="276999"/>
          </a:xfrm>
          <a:prstGeom prst="rect">
            <a:avLst/>
          </a:prstGeom>
          <a:noFill/>
        </p:spPr>
        <p:txBody>
          <a:bodyPr wrap="square" rtlCol="0">
            <a:spAutoFit/>
          </a:bodyPr>
          <a:lstStyle/>
          <a:p>
            <a:r>
              <a:rPr lang="el-GR" sz="1200" dirty="0">
                <a:solidFill>
                  <a:schemeClr val="accent1">
                    <a:lumMod val="75000"/>
                  </a:schemeClr>
                </a:solidFill>
              </a:rPr>
              <a:t>Ο όρος προτάθηκε το 2016 από τους </a:t>
            </a:r>
            <a:r>
              <a:rPr lang="en-US" sz="1200" dirty="0">
                <a:solidFill>
                  <a:schemeClr val="accent1">
                    <a:lumMod val="75000"/>
                  </a:schemeClr>
                </a:solidFill>
              </a:rPr>
              <a:t>McMahan et al</a:t>
            </a:r>
            <a:r>
              <a:rPr lang="el-GR" sz="1200" dirty="0">
                <a:solidFill>
                  <a:schemeClr val="accent1">
                    <a:lumMod val="75000"/>
                  </a:schemeClr>
                </a:solidFill>
              </a:rPr>
              <a:t>.</a:t>
            </a:r>
            <a:r>
              <a:rPr lang="en-US" sz="1200" dirty="0">
                <a:solidFill>
                  <a:schemeClr val="accent1">
                    <a:lumMod val="75000"/>
                  </a:schemeClr>
                </a:solidFill>
              </a:rPr>
              <a:t> </a:t>
            </a:r>
            <a:r>
              <a:rPr lang="en-US" sz="1200" dirty="0" smtClean="0">
                <a:solidFill>
                  <a:schemeClr val="accent1">
                    <a:lumMod val="75000"/>
                  </a:schemeClr>
                </a:solidFill>
                <a:hlinkClick r:id="rId2" action="ppaction://hlinksldjump"/>
              </a:rPr>
              <a:t>[6]</a:t>
            </a:r>
            <a:endParaRPr lang="el-GR" sz="1200" dirty="0">
              <a:solidFill>
                <a:schemeClr val="accent1">
                  <a:lumMod val="75000"/>
                </a:schemeClr>
              </a:solidFill>
            </a:endParaRPr>
          </a:p>
        </p:txBody>
      </p:sp>
      <p:sp>
        <p:nvSpPr>
          <p:cNvPr id="8" name="TextBox 7"/>
          <p:cNvSpPr txBox="1"/>
          <p:nvPr/>
        </p:nvSpPr>
        <p:spPr>
          <a:xfrm>
            <a:off x="626625" y="1077938"/>
            <a:ext cx="2157879" cy="276999"/>
          </a:xfrm>
          <a:prstGeom prst="rect">
            <a:avLst/>
          </a:prstGeom>
          <a:noFill/>
        </p:spPr>
        <p:txBody>
          <a:bodyPr wrap="square" rtlCol="0">
            <a:spAutoFit/>
          </a:bodyPr>
          <a:lstStyle/>
          <a:p>
            <a:pPr marL="285750" indent="-285750">
              <a:buFont typeface="Wingdings" panose="05000000000000000000" pitchFamily="2" charset="2"/>
              <a:buChar char="v"/>
            </a:pPr>
            <a:r>
              <a:rPr lang="el-GR" sz="1200" b="1" u="sng" dirty="0">
                <a:solidFill>
                  <a:schemeClr val="accent1">
                    <a:lumMod val="75000"/>
                  </a:schemeClr>
                </a:solidFill>
              </a:rPr>
              <a:t>Ορισμός</a:t>
            </a:r>
            <a:endParaRPr lang="en-US" sz="1200" b="1" u="sng" dirty="0">
              <a:solidFill>
                <a:schemeClr val="accent1">
                  <a:lumMod val="75000"/>
                </a:schemeClr>
              </a:solidFill>
            </a:endParaRPr>
          </a:p>
        </p:txBody>
      </p:sp>
      <p:sp>
        <p:nvSpPr>
          <p:cNvPr id="9" name="TextBox 8"/>
          <p:cNvSpPr txBox="1"/>
          <p:nvPr/>
        </p:nvSpPr>
        <p:spPr>
          <a:xfrm>
            <a:off x="626625" y="3969404"/>
            <a:ext cx="6384472" cy="276999"/>
          </a:xfrm>
          <a:prstGeom prst="rect">
            <a:avLst/>
          </a:prstGeom>
          <a:noFill/>
        </p:spPr>
        <p:txBody>
          <a:bodyPr wrap="square" rtlCol="0">
            <a:spAutoFit/>
          </a:bodyPr>
          <a:lstStyle/>
          <a:p>
            <a:pPr marL="171450" indent="-171450">
              <a:buFont typeface="Wingdings" panose="05000000000000000000" pitchFamily="2" charset="2"/>
              <a:buChar char="v"/>
            </a:pPr>
            <a:r>
              <a:rPr lang="el-GR" sz="1200" b="1" u="sng" dirty="0">
                <a:solidFill>
                  <a:schemeClr val="tx2">
                    <a:lumMod val="75000"/>
                  </a:schemeClr>
                </a:solidFill>
              </a:rPr>
              <a:t>Περιορισμοί</a:t>
            </a:r>
          </a:p>
        </p:txBody>
      </p:sp>
      <p:sp>
        <p:nvSpPr>
          <p:cNvPr id="10" name="TextBox 9"/>
          <p:cNvSpPr txBox="1"/>
          <p:nvPr/>
        </p:nvSpPr>
        <p:spPr>
          <a:xfrm>
            <a:off x="805757" y="4270691"/>
            <a:ext cx="6783763" cy="861774"/>
          </a:xfrm>
          <a:prstGeom prst="rect">
            <a:avLst/>
          </a:prstGeom>
          <a:noFill/>
        </p:spPr>
        <p:txBody>
          <a:bodyPr wrap="square" rtlCol="0">
            <a:spAutoFit/>
          </a:bodyPr>
          <a:lstStyle/>
          <a:p>
            <a:pPr>
              <a:buFont typeface="Wingdings" panose="05000000000000000000" pitchFamily="2" charset="2"/>
              <a:buChar char="Ø"/>
            </a:pPr>
            <a:r>
              <a:rPr lang="en-US" sz="1200" dirty="0">
                <a:solidFill>
                  <a:schemeClr val="tx2">
                    <a:lumMod val="75000"/>
                  </a:schemeClr>
                </a:solidFill>
              </a:rPr>
              <a:t> </a:t>
            </a:r>
            <a:r>
              <a:rPr lang="el-GR" sz="1200" dirty="0">
                <a:solidFill>
                  <a:schemeClr val="tx2">
                    <a:lumMod val="75000"/>
                  </a:schemeClr>
                </a:solidFill>
              </a:rPr>
              <a:t>Ετερογένεια των δεδομένων (</a:t>
            </a:r>
            <a:r>
              <a:rPr lang="en-US" sz="1200" dirty="0">
                <a:solidFill>
                  <a:schemeClr val="tx2">
                    <a:lumMod val="75000"/>
                  </a:schemeClr>
                </a:solidFill>
              </a:rPr>
              <a:t>IID / Non-IID data</a:t>
            </a:r>
            <a:r>
              <a:rPr lang="el-GR" sz="1200" dirty="0">
                <a:solidFill>
                  <a:schemeClr val="tx2">
                    <a:lumMod val="75000"/>
                  </a:schemeClr>
                </a:solidFill>
              </a:rPr>
              <a:t>)</a:t>
            </a:r>
          </a:p>
          <a:p>
            <a:pPr>
              <a:buFont typeface="Wingdings" panose="05000000000000000000" pitchFamily="2" charset="2"/>
              <a:buChar char="Ø"/>
            </a:pPr>
            <a:r>
              <a:rPr lang="en-US" sz="1200" dirty="0">
                <a:solidFill>
                  <a:schemeClr val="tx2">
                    <a:lumMod val="75000"/>
                  </a:schemeClr>
                </a:solidFill>
              </a:rPr>
              <a:t> </a:t>
            </a:r>
            <a:r>
              <a:rPr lang="el-GR" sz="1200" b="1" dirty="0">
                <a:solidFill>
                  <a:schemeClr val="tx2">
                    <a:lumMod val="75000"/>
                  </a:schemeClr>
                </a:solidFill>
              </a:rPr>
              <a:t>Ετερογένεια των </a:t>
            </a:r>
            <a:r>
              <a:rPr lang="en-US" sz="1200" b="1" dirty="0">
                <a:solidFill>
                  <a:schemeClr val="tx2">
                    <a:lumMod val="75000"/>
                  </a:schemeClr>
                </a:solidFill>
                <a:latin typeface="DM Sans" panose="020B0604020202020204" charset="0"/>
              </a:rPr>
              <a:t>clients </a:t>
            </a:r>
            <a:r>
              <a:rPr lang="el-GR" sz="1200" b="1" dirty="0" smtClean="0">
                <a:solidFill>
                  <a:schemeClr val="tx2">
                    <a:lumMod val="75000"/>
                  </a:schemeClr>
                </a:solidFill>
              </a:rPr>
              <a:t>- </a:t>
            </a:r>
            <a:r>
              <a:rPr lang="en-US" sz="1200" b="1" dirty="0" smtClean="0">
                <a:solidFill>
                  <a:schemeClr val="tx2">
                    <a:lumMod val="75000"/>
                  </a:schemeClr>
                </a:solidFill>
                <a:latin typeface="DM Sans" panose="020B0604020202020204" charset="0"/>
              </a:rPr>
              <a:t>strugglers</a:t>
            </a:r>
            <a:r>
              <a:rPr lang="en-US" sz="1200" b="1" dirty="0" smtClean="0">
                <a:solidFill>
                  <a:schemeClr val="tx2">
                    <a:lumMod val="75000"/>
                  </a:schemeClr>
                </a:solidFill>
              </a:rPr>
              <a:t> </a:t>
            </a:r>
            <a:r>
              <a:rPr lang="el-GR" sz="1200" dirty="0" smtClean="0">
                <a:solidFill>
                  <a:schemeClr val="tx2">
                    <a:lumMod val="75000"/>
                  </a:schemeClr>
                </a:solidFill>
              </a:rPr>
              <a:t>(</a:t>
            </a:r>
            <a:r>
              <a:rPr lang="en-US" sz="1200" dirty="0" smtClean="0">
                <a:solidFill>
                  <a:schemeClr val="tx2">
                    <a:lumMod val="75000"/>
                  </a:schemeClr>
                </a:solidFill>
              </a:rPr>
              <a:t>clients </a:t>
            </a:r>
            <a:r>
              <a:rPr lang="el-GR" sz="1200" dirty="0" smtClean="0">
                <a:solidFill>
                  <a:schemeClr val="tx2">
                    <a:lumMod val="75000"/>
                  </a:schemeClr>
                </a:solidFill>
              </a:rPr>
              <a:t>που αδυνατούν να στείλουν εγκαίρως τα τοπικά </a:t>
            </a:r>
          </a:p>
          <a:p>
            <a:r>
              <a:rPr lang="el-GR" sz="1200" dirty="0" smtClean="0">
                <a:solidFill>
                  <a:schemeClr val="tx2">
                    <a:lumMod val="75000"/>
                  </a:schemeClr>
                </a:solidFill>
              </a:rPr>
              <a:t>    τους μοντέλα στον </a:t>
            </a:r>
            <a:r>
              <a:rPr lang="en-US" sz="1200" dirty="0" smtClean="0">
                <a:solidFill>
                  <a:schemeClr val="tx2">
                    <a:lumMod val="75000"/>
                  </a:schemeClr>
                </a:solidFill>
              </a:rPr>
              <a:t>aggregating server, </a:t>
            </a:r>
            <a:r>
              <a:rPr lang="el-GR" sz="1200" dirty="0" smtClean="0">
                <a:solidFill>
                  <a:schemeClr val="tx2">
                    <a:lumMod val="75000"/>
                  </a:schemeClr>
                </a:solidFill>
              </a:rPr>
              <a:t>συνήθως λόγου αυξημένου φόρτου εργασίας)</a:t>
            </a:r>
            <a:r>
              <a:rPr lang="en-US" sz="1200" dirty="0" smtClean="0">
                <a:solidFill>
                  <a:schemeClr val="tx2">
                    <a:lumMod val="75000"/>
                  </a:schemeClr>
                </a:solidFill>
              </a:rPr>
              <a:t>   </a:t>
            </a:r>
            <a:endParaRPr lang="en-US" sz="1200" dirty="0">
              <a:solidFill>
                <a:schemeClr val="tx2">
                  <a:lumMod val="75000"/>
                </a:schemeClr>
              </a:solidFill>
              <a:latin typeface="DM Sans" panose="020B0604020202020204" charset="0"/>
            </a:endParaRPr>
          </a:p>
          <a:p>
            <a:endParaRPr lang="en-US" dirty="0"/>
          </a:p>
        </p:txBody>
      </p:sp>
    </p:spTree>
    <p:extLst>
      <p:ext uri="{BB962C8B-B14F-4D97-AF65-F5344CB8AC3E}">
        <p14:creationId xmlns:p14="http://schemas.microsoft.com/office/powerpoint/2010/main" val="3255228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chemeClr val="bg1">
                <a:lumMod val="95000"/>
              </a:schemeClr>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414353" y="60590"/>
            <a:ext cx="6084000" cy="539700"/>
          </a:xfrm>
        </p:spPr>
        <p:txBody>
          <a:bodyPr/>
          <a:lstStyle/>
          <a:p>
            <a:r>
              <a:rPr lang="el-GR" b="1" dirty="0">
                <a:latin typeface="+mj-lt"/>
              </a:rPr>
              <a:t>Κύκλος Ζωής </a:t>
            </a:r>
            <a:r>
              <a:rPr lang="en-US" b="1" dirty="0">
                <a:latin typeface="+mj-lt"/>
              </a:rPr>
              <a:t>Federated Learning</a:t>
            </a:r>
          </a:p>
        </p:txBody>
      </p:sp>
      <p:pic>
        <p:nvPicPr>
          <p:cNvPr id="4" name="Εικόνα 3"/>
          <p:cNvPicPr>
            <a:picLocks noChangeAspect="1"/>
          </p:cNvPicPr>
          <p:nvPr/>
        </p:nvPicPr>
        <p:blipFill>
          <a:blip r:embed="rId2"/>
          <a:stretch>
            <a:fillRect/>
          </a:stretch>
        </p:blipFill>
        <p:spPr>
          <a:xfrm>
            <a:off x="414353" y="809573"/>
            <a:ext cx="8084667" cy="38368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Box 1"/>
          <p:cNvSpPr txBox="1"/>
          <p:nvPr/>
        </p:nvSpPr>
        <p:spPr>
          <a:xfrm>
            <a:off x="4561810" y="4794903"/>
            <a:ext cx="4369918" cy="307777"/>
          </a:xfrm>
          <a:prstGeom prst="rect">
            <a:avLst/>
          </a:prstGeom>
          <a:noFill/>
        </p:spPr>
        <p:txBody>
          <a:bodyPr wrap="square" rtlCol="0">
            <a:spAutoFit/>
          </a:bodyPr>
          <a:lstStyle/>
          <a:p>
            <a:r>
              <a:rPr lang="en-US" dirty="0">
                <a:hlinkClick r:id="rId3"/>
              </a:rPr>
              <a:t>https://en.wikipedia.org/wiki/Federated_learning</a:t>
            </a:r>
            <a:endParaRPr lang="en-US" dirty="0"/>
          </a:p>
        </p:txBody>
      </p:sp>
    </p:spTree>
    <p:extLst>
      <p:ext uri="{BB962C8B-B14F-4D97-AF65-F5344CB8AC3E}">
        <p14:creationId xmlns:p14="http://schemas.microsoft.com/office/powerpoint/2010/main" val="3581884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2000">
              <a:schemeClr val="bg1"/>
            </a:gs>
          </a:gsLst>
          <a:lin ang="5400012" scaled="0"/>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406189" y="76918"/>
            <a:ext cx="7153940" cy="539700"/>
          </a:xfrm>
        </p:spPr>
        <p:txBody>
          <a:bodyPr/>
          <a:lstStyle/>
          <a:p>
            <a:r>
              <a:rPr lang="el-GR" b="1" dirty="0">
                <a:latin typeface="+mj-lt"/>
              </a:rPr>
              <a:t>Συνεργατική Καταπολέμηση </a:t>
            </a:r>
            <a:r>
              <a:rPr lang="en-US" b="1" dirty="0">
                <a:latin typeface="+mj-lt"/>
              </a:rPr>
              <a:t>DGA-Based Botnet</a:t>
            </a:r>
          </a:p>
        </p:txBody>
      </p:sp>
      <p:pic>
        <p:nvPicPr>
          <p:cNvPr id="2" name="Εικόνα 1"/>
          <p:cNvPicPr>
            <a:picLocks noChangeAspect="1"/>
          </p:cNvPicPr>
          <p:nvPr/>
        </p:nvPicPr>
        <p:blipFill>
          <a:blip r:embed="rId3"/>
          <a:stretch>
            <a:fillRect/>
          </a:stretch>
        </p:blipFill>
        <p:spPr>
          <a:xfrm>
            <a:off x="211014" y="648927"/>
            <a:ext cx="5394961" cy="4443578"/>
          </a:xfrm>
          <a:prstGeom prst="rect">
            <a:avLst/>
          </a:prstGeom>
        </p:spPr>
      </p:pic>
      <p:sp>
        <p:nvSpPr>
          <p:cNvPr id="4" name="TextBox 3"/>
          <p:cNvSpPr txBox="1"/>
          <p:nvPr/>
        </p:nvSpPr>
        <p:spPr>
          <a:xfrm>
            <a:off x="5605975" y="990738"/>
            <a:ext cx="3538025" cy="3600986"/>
          </a:xfrm>
          <a:prstGeom prst="rect">
            <a:avLst/>
          </a:prstGeom>
          <a:noFill/>
        </p:spPr>
        <p:txBody>
          <a:bodyPr wrap="square" rtlCol="0">
            <a:spAutoFit/>
          </a:bodyPr>
          <a:lstStyle/>
          <a:p>
            <a:r>
              <a:rPr lang="el-GR" sz="1200" dirty="0">
                <a:solidFill>
                  <a:srgbClr val="002060"/>
                </a:solidFill>
                <a:latin typeface="Times New Roman" panose="02020603050405020304" pitchFamily="18" charset="0"/>
                <a:cs typeface="Times New Roman" panose="02020603050405020304" pitchFamily="18" charset="0"/>
              </a:rPr>
              <a:t>Εγκατάσταση μοντέλων σε </a:t>
            </a:r>
            <a:r>
              <a:rPr lang="en-US" sz="1200" dirty="0">
                <a:solidFill>
                  <a:srgbClr val="002060"/>
                </a:solidFill>
                <a:latin typeface="Times New Roman" panose="02020603050405020304" pitchFamily="18" charset="0"/>
                <a:cs typeface="Times New Roman" panose="02020603050405020304" pitchFamily="18" charset="0"/>
              </a:rPr>
              <a:t>recursive DNS:</a:t>
            </a:r>
          </a:p>
          <a:p>
            <a:pPr marL="285750" indent="-285750">
              <a:buFont typeface="Wingdings" panose="05000000000000000000" pitchFamily="2" charset="2"/>
              <a:buChar char="ü"/>
            </a:pPr>
            <a:r>
              <a:rPr lang="el-GR" sz="1200" dirty="0">
                <a:solidFill>
                  <a:srgbClr val="002060"/>
                </a:solidFill>
                <a:latin typeface="Times New Roman" panose="02020603050405020304" pitchFamily="18" charset="0"/>
                <a:cs typeface="Times New Roman" panose="02020603050405020304" pitchFamily="18" charset="0"/>
              </a:rPr>
              <a:t>Αποκοπή κακόβουλης κίνησης </a:t>
            </a:r>
            <a:r>
              <a:rPr lang="en-US" sz="1200" dirty="0">
                <a:solidFill>
                  <a:srgbClr val="002060"/>
                </a:solidFill>
                <a:latin typeface="Times New Roman" panose="02020603050405020304" pitchFamily="18" charset="0"/>
                <a:cs typeface="Times New Roman" panose="02020603050405020304" pitchFamily="18" charset="0"/>
              </a:rPr>
              <a:t>DGA </a:t>
            </a:r>
            <a:r>
              <a:rPr lang="el-GR" sz="1200" dirty="0">
                <a:solidFill>
                  <a:srgbClr val="002060"/>
                </a:solidFill>
                <a:latin typeface="Times New Roman" panose="02020603050405020304" pitchFamily="18" charset="0"/>
                <a:cs typeface="Times New Roman" panose="02020603050405020304" pitchFamily="18" charset="0"/>
              </a:rPr>
              <a:t>στα πρώτα στάδια ζωής της (</a:t>
            </a:r>
            <a:r>
              <a:rPr lang="en-US" sz="1200" dirty="0">
                <a:solidFill>
                  <a:srgbClr val="002060"/>
                </a:solidFill>
                <a:latin typeface="Times New Roman" panose="02020603050405020304" pitchFamily="18" charset="0"/>
                <a:cs typeface="Times New Roman" panose="02020603050405020304" pitchFamily="18" charset="0"/>
              </a:rPr>
              <a:t>domain fluxing</a:t>
            </a:r>
            <a:r>
              <a:rPr lang="el-GR" sz="1200" dirty="0">
                <a:solidFill>
                  <a:srgbClr val="002060"/>
                </a:solidFill>
                <a:latin typeface="Times New Roman" panose="02020603050405020304" pitchFamily="18" charset="0"/>
                <a:cs typeface="Times New Roman" panose="02020603050405020304" pitchFamily="18" charset="0"/>
              </a:rPr>
              <a:t>)</a:t>
            </a:r>
            <a:endParaRPr lang="en-US" sz="1200" dirty="0">
              <a:solidFill>
                <a:srgbClr val="00206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l-GR" sz="1200" dirty="0">
                <a:solidFill>
                  <a:srgbClr val="002060"/>
                </a:solidFill>
                <a:latin typeface="Times New Roman" panose="02020603050405020304" pitchFamily="18" charset="0"/>
                <a:cs typeface="Times New Roman" panose="02020603050405020304" pitchFamily="18" charset="0"/>
              </a:rPr>
              <a:t>Αποκοπή κακόβουλης κίνησης πριν προωθηθεί στα ανώτερα στρώματα ιεραρχίας </a:t>
            </a:r>
            <a:r>
              <a:rPr lang="en-US" sz="1200" dirty="0">
                <a:solidFill>
                  <a:srgbClr val="002060"/>
                </a:solidFill>
                <a:latin typeface="Times New Roman" panose="02020603050405020304" pitchFamily="18" charset="0"/>
                <a:cs typeface="Times New Roman" panose="02020603050405020304" pitchFamily="18" charset="0"/>
              </a:rPr>
              <a:t>DNS.</a:t>
            </a:r>
          </a:p>
          <a:p>
            <a:pPr marL="285750" indent="-285750">
              <a:buFont typeface="Wingdings" panose="05000000000000000000" pitchFamily="2" charset="2"/>
              <a:buChar char="ü"/>
            </a:pPr>
            <a:endParaRPr lang="en-US" sz="1200" dirty="0">
              <a:solidFill>
                <a:srgbClr val="002060"/>
              </a:solidFill>
              <a:latin typeface="Times New Roman" panose="02020603050405020304" pitchFamily="18" charset="0"/>
              <a:cs typeface="Times New Roman" panose="02020603050405020304" pitchFamily="18" charset="0"/>
            </a:endParaRPr>
          </a:p>
          <a:p>
            <a:r>
              <a:rPr lang="en-US" sz="1200" b="1" u="sng" dirty="0">
                <a:solidFill>
                  <a:srgbClr val="002060"/>
                </a:solidFill>
                <a:latin typeface="Times New Roman" panose="02020603050405020304" pitchFamily="18" charset="0"/>
                <a:cs typeface="Times New Roman" panose="02020603050405020304" pitchFamily="18" charset="0"/>
              </a:rPr>
              <a:t>Federated Averaging</a:t>
            </a:r>
            <a:endParaRPr lang="el-GR" sz="1200" b="1" u="sng" dirty="0">
              <a:solidFill>
                <a:srgbClr val="00206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l-GR" sz="1200" dirty="0">
                <a:solidFill>
                  <a:srgbClr val="002060"/>
                </a:solidFill>
                <a:latin typeface="Times New Roman" panose="02020603050405020304" pitchFamily="18" charset="0"/>
                <a:cs typeface="Times New Roman" panose="02020603050405020304" pitchFamily="18" charset="0"/>
              </a:rPr>
              <a:t>Ο αλγόριθμος που χρησιμοποιείται παραδοσιακά για τον συμψηφισμό των τοπικών μοντέλων. </a:t>
            </a:r>
          </a:p>
          <a:p>
            <a:pPr marL="171450" indent="-171450">
              <a:buFont typeface="Wingdings" panose="05000000000000000000" pitchFamily="2" charset="2"/>
              <a:buChar char="Ø"/>
            </a:pPr>
            <a:endParaRPr lang="el-GR" sz="1200" dirty="0">
              <a:solidFill>
                <a:srgbClr val="00206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l-GR" sz="1200" dirty="0">
                <a:solidFill>
                  <a:srgbClr val="002060"/>
                </a:solidFill>
                <a:latin typeface="Times New Roman" panose="02020603050405020304" pitchFamily="18" charset="0"/>
                <a:cs typeface="Times New Roman" panose="02020603050405020304" pitchFamily="18" charset="0"/>
              </a:rPr>
              <a:t>Πολύ απλός αλγόριθμος</a:t>
            </a:r>
          </a:p>
          <a:p>
            <a:pPr marL="171450" indent="-171450">
              <a:buFont typeface="Wingdings" panose="05000000000000000000" pitchFamily="2" charset="2"/>
              <a:buChar char="Ø"/>
            </a:pPr>
            <a:endParaRPr lang="el-GR" sz="1200" dirty="0">
              <a:solidFill>
                <a:srgbClr val="00206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l-GR" sz="1200" dirty="0">
                <a:solidFill>
                  <a:srgbClr val="002060"/>
                </a:solidFill>
                <a:latin typeface="Times New Roman" panose="02020603050405020304" pitchFamily="18" charset="0"/>
                <a:cs typeface="Times New Roman" panose="02020603050405020304" pitchFamily="18" charset="0"/>
              </a:rPr>
              <a:t>Το νέο γενικό μοντέλο προκύπτει από τον υπολογισμό του σταθμισμένου μέσου όρου των αντίστοιχων παραμέτρων των τοπικών μοντέλων. Ως συντελεστής βαρύτητας χρησιμοποιείται ο λόγος </a:t>
            </a:r>
            <a:r>
              <a:rPr lang="el-GR" sz="1200" dirty="0" smtClean="0">
                <a:solidFill>
                  <a:srgbClr val="002060"/>
                </a:solidFill>
                <a:latin typeface="Times New Roman" panose="02020603050405020304" pitchFamily="18" charset="0"/>
                <a:cs typeface="Times New Roman" panose="02020603050405020304" pitchFamily="18" charset="0"/>
              </a:rPr>
              <a:t>του αριθμού των </a:t>
            </a:r>
            <a:r>
              <a:rPr lang="en-US" sz="1200" dirty="0" smtClean="0">
                <a:solidFill>
                  <a:srgbClr val="002060"/>
                </a:solidFill>
                <a:latin typeface="Times New Roman" panose="02020603050405020304" pitchFamily="18" charset="0"/>
                <a:cs typeface="Times New Roman" panose="02020603050405020304" pitchFamily="18" charset="0"/>
              </a:rPr>
              <a:t>domain names</a:t>
            </a:r>
            <a:r>
              <a:rPr lang="el-GR" sz="1200" dirty="0" smtClean="0">
                <a:solidFill>
                  <a:srgbClr val="002060"/>
                </a:solidFill>
                <a:latin typeface="Times New Roman" panose="02020603050405020304" pitchFamily="18" charset="0"/>
                <a:cs typeface="Times New Roman" panose="02020603050405020304" pitchFamily="18" charset="0"/>
              </a:rPr>
              <a:t> που </a:t>
            </a:r>
            <a:r>
              <a:rPr lang="el-GR" sz="1200" dirty="0">
                <a:solidFill>
                  <a:srgbClr val="002060"/>
                </a:solidFill>
                <a:latin typeface="Times New Roman" panose="02020603050405020304" pitchFamily="18" charset="0"/>
                <a:cs typeface="Times New Roman" panose="02020603050405020304" pitchFamily="18" charset="0"/>
              </a:rPr>
              <a:t>διαθέτει κάθε </a:t>
            </a:r>
            <a:r>
              <a:rPr lang="en-US" sz="1200" dirty="0">
                <a:solidFill>
                  <a:srgbClr val="002060"/>
                </a:solidFill>
                <a:latin typeface="Times New Roman" panose="02020603050405020304" pitchFamily="18" charset="0"/>
                <a:cs typeface="Times New Roman" panose="02020603050405020304" pitchFamily="18" charset="0"/>
              </a:rPr>
              <a:t>client </a:t>
            </a:r>
            <a:r>
              <a:rPr lang="el-GR" sz="1200" dirty="0">
                <a:solidFill>
                  <a:srgbClr val="002060"/>
                </a:solidFill>
                <a:latin typeface="Times New Roman" panose="02020603050405020304" pitchFamily="18" charset="0"/>
                <a:cs typeface="Times New Roman" panose="02020603050405020304" pitchFamily="18" charset="0"/>
              </a:rPr>
              <a:t>προς το συνολικό αριθμό </a:t>
            </a:r>
            <a:r>
              <a:rPr lang="el-GR" sz="1200" dirty="0" smtClean="0">
                <a:solidFill>
                  <a:srgbClr val="002060"/>
                </a:solidFill>
                <a:latin typeface="Times New Roman" panose="02020603050405020304" pitchFamily="18" charset="0"/>
                <a:cs typeface="Times New Roman" panose="02020603050405020304" pitchFamily="18" charset="0"/>
              </a:rPr>
              <a:t>των </a:t>
            </a:r>
            <a:r>
              <a:rPr lang="en-US" sz="1200" dirty="0" smtClean="0">
                <a:solidFill>
                  <a:srgbClr val="002060"/>
                </a:solidFill>
                <a:latin typeface="Times New Roman" panose="02020603050405020304" pitchFamily="18" charset="0"/>
                <a:cs typeface="Times New Roman" panose="02020603050405020304" pitchFamily="18" charset="0"/>
              </a:rPr>
              <a:t>domain names</a:t>
            </a:r>
            <a:r>
              <a:rPr lang="el-GR" sz="1200" dirty="0" smtClean="0">
                <a:solidFill>
                  <a:srgbClr val="002060"/>
                </a:solidFill>
                <a:latin typeface="Times New Roman" panose="02020603050405020304" pitchFamily="18" charset="0"/>
                <a:cs typeface="Times New Roman" panose="02020603050405020304" pitchFamily="18" charset="0"/>
              </a:rPr>
              <a:t> </a:t>
            </a:r>
            <a:r>
              <a:rPr lang="el-GR" sz="1200" dirty="0">
                <a:solidFill>
                  <a:srgbClr val="002060"/>
                </a:solidFill>
                <a:latin typeface="Times New Roman" panose="02020603050405020304" pitchFamily="18" charset="0"/>
                <a:cs typeface="Times New Roman" panose="02020603050405020304" pitchFamily="18" charset="0"/>
              </a:rPr>
              <a:t>που χρησιμοποιούνται για την εκπαίδευση.</a:t>
            </a:r>
          </a:p>
        </p:txBody>
      </p:sp>
    </p:spTree>
    <p:extLst>
      <p:ext uri="{BB962C8B-B14F-4D97-AF65-F5344CB8AC3E}">
        <p14:creationId xmlns:p14="http://schemas.microsoft.com/office/powerpoint/2010/main" val="1837219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p:cNvSpPr>
            <a:spLocks noGrp="1"/>
          </p:cNvSpPr>
          <p:nvPr>
            <p:ph type="title"/>
          </p:nvPr>
        </p:nvSpPr>
        <p:spPr>
          <a:xfrm>
            <a:off x="397816" y="74130"/>
            <a:ext cx="7309062" cy="539700"/>
          </a:xfrm>
        </p:spPr>
        <p:txBody>
          <a:bodyPr/>
          <a:lstStyle/>
          <a:p>
            <a:r>
              <a:rPr lang="en-US" b="1" dirty="0">
                <a:latin typeface="+mj-lt"/>
              </a:rPr>
              <a:t>Frameworks for Federated Learning</a:t>
            </a:r>
          </a:p>
        </p:txBody>
      </p:sp>
      <p:pic>
        <p:nvPicPr>
          <p:cNvPr id="7" name="Εικόνα 6"/>
          <p:cNvPicPr>
            <a:picLocks noChangeAspect="1"/>
          </p:cNvPicPr>
          <p:nvPr/>
        </p:nvPicPr>
        <p:blipFill>
          <a:blip r:embed="rId2"/>
          <a:stretch>
            <a:fillRect/>
          </a:stretch>
        </p:blipFill>
        <p:spPr>
          <a:xfrm>
            <a:off x="4068672" y="681881"/>
            <a:ext cx="4954215" cy="4363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397816" y="681881"/>
            <a:ext cx="3537370" cy="4185761"/>
          </a:xfrm>
          <a:prstGeom prst="rect">
            <a:avLst/>
          </a:prstGeom>
          <a:noFill/>
        </p:spPr>
        <p:txBody>
          <a:bodyPr wrap="square" rtlCol="0">
            <a:spAutoFit/>
          </a:bodyPr>
          <a:lstStyle/>
          <a:p>
            <a:r>
              <a:rPr lang="el-GR" dirty="0">
                <a:solidFill>
                  <a:schemeClr val="tx2">
                    <a:lumMod val="75000"/>
                  </a:schemeClr>
                </a:solidFill>
              </a:rPr>
              <a:t>Για τη μελέτη και την </a:t>
            </a:r>
            <a:r>
              <a:rPr lang="el-GR" dirty="0" smtClean="0">
                <a:solidFill>
                  <a:schemeClr val="tx2">
                    <a:lumMod val="75000"/>
                  </a:schemeClr>
                </a:solidFill>
              </a:rPr>
              <a:t>υλοποίηση πειραματικών </a:t>
            </a:r>
            <a:r>
              <a:rPr lang="el-GR" dirty="0">
                <a:solidFill>
                  <a:schemeClr val="tx2">
                    <a:lumMod val="75000"/>
                  </a:schemeClr>
                </a:solidFill>
              </a:rPr>
              <a:t>σεναρίων </a:t>
            </a:r>
            <a:r>
              <a:rPr lang="en-US" dirty="0">
                <a:solidFill>
                  <a:schemeClr val="tx2">
                    <a:lumMod val="75000"/>
                  </a:schemeClr>
                </a:solidFill>
              </a:rPr>
              <a:t>Federated Learning:</a:t>
            </a:r>
          </a:p>
          <a:p>
            <a:endParaRPr lang="en-US" dirty="0">
              <a:solidFill>
                <a:schemeClr val="tx2">
                  <a:lumMod val="75000"/>
                </a:schemeClr>
              </a:solidFill>
            </a:endParaRPr>
          </a:p>
          <a:p>
            <a:pPr marL="285750" indent="-285750">
              <a:buFont typeface="Wingdings" panose="05000000000000000000" pitchFamily="2" charset="2"/>
              <a:buChar char="v"/>
            </a:pPr>
            <a:r>
              <a:rPr lang="en-US" b="1" u="sng" dirty="0">
                <a:solidFill>
                  <a:schemeClr val="tx2">
                    <a:lumMod val="75000"/>
                  </a:schemeClr>
                </a:solidFill>
              </a:rPr>
              <a:t>PySyft</a:t>
            </a:r>
            <a:r>
              <a:rPr lang="el-GR" dirty="0">
                <a:solidFill>
                  <a:schemeClr val="tx2">
                    <a:lumMod val="75000"/>
                  </a:schemeClr>
                </a:solidFill>
              </a:rPr>
              <a:t> </a:t>
            </a:r>
            <a:r>
              <a:rPr lang="el-GR" dirty="0">
                <a:solidFill>
                  <a:schemeClr val="tx2">
                    <a:lumMod val="75000"/>
                  </a:schemeClr>
                </a:solidFill>
                <a:hlinkClick r:id="rId3"/>
              </a:rPr>
              <a:t>(</a:t>
            </a:r>
            <a:r>
              <a:rPr lang="en-US" dirty="0">
                <a:solidFill>
                  <a:schemeClr val="tx2">
                    <a:lumMod val="75000"/>
                  </a:schemeClr>
                </a:solidFill>
                <a:hlinkClick r:id="rId3"/>
              </a:rPr>
              <a:t>https://github.com/OpenMined/PySyft</a:t>
            </a:r>
            <a:r>
              <a:rPr lang="el-GR" dirty="0">
                <a:solidFill>
                  <a:schemeClr val="tx2">
                    <a:lumMod val="75000"/>
                  </a:schemeClr>
                </a:solidFill>
              </a:rPr>
              <a:t>)</a:t>
            </a:r>
            <a:endParaRPr lang="en-US" dirty="0"/>
          </a:p>
          <a:p>
            <a:endParaRPr lang="el-GR" dirty="0">
              <a:solidFill>
                <a:schemeClr val="tx2">
                  <a:lumMod val="75000"/>
                </a:schemeClr>
              </a:solidFill>
            </a:endParaRPr>
          </a:p>
          <a:p>
            <a:pPr marL="342900" indent="-342900">
              <a:buFont typeface="Wingdings" panose="05000000000000000000" pitchFamily="2" charset="2"/>
              <a:buChar char="ü"/>
            </a:pPr>
            <a:r>
              <a:rPr lang="en-US" dirty="0">
                <a:solidFill>
                  <a:schemeClr val="tx2">
                    <a:lumMod val="75000"/>
                  </a:schemeClr>
                </a:solidFill>
              </a:rPr>
              <a:t>Extension of PyTorch</a:t>
            </a:r>
          </a:p>
          <a:p>
            <a:pPr marL="285750" indent="-285750">
              <a:buFont typeface="Wingdings" panose="05000000000000000000" pitchFamily="2" charset="2"/>
              <a:buChar char="v"/>
            </a:pPr>
            <a:endParaRPr lang="el-GR" dirty="0">
              <a:solidFill>
                <a:schemeClr val="tx2">
                  <a:lumMod val="75000"/>
                </a:schemeClr>
              </a:solidFill>
            </a:endParaRPr>
          </a:p>
          <a:p>
            <a:pPr marL="285750" indent="-285750">
              <a:buFont typeface="Wingdings" panose="05000000000000000000" pitchFamily="2" charset="2"/>
              <a:buChar char="ü"/>
            </a:pPr>
            <a:r>
              <a:rPr lang="el-GR" dirty="0">
                <a:solidFill>
                  <a:schemeClr val="tx2">
                    <a:lumMod val="75000"/>
                  </a:schemeClr>
                </a:solidFill>
              </a:rPr>
              <a:t>Ευρεία συλλογή </a:t>
            </a:r>
            <a:r>
              <a:rPr lang="el-GR" dirty="0" smtClean="0">
                <a:solidFill>
                  <a:schemeClr val="tx2">
                    <a:lumMod val="75000"/>
                  </a:schemeClr>
                </a:solidFill>
              </a:rPr>
              <a:t>εργαλείων</a:t>
            </a:r>
            <a:endParaRPr lang="el-GR" dirty="0">
              <a:solidFill>
                <a:schemeClr val="tx2">
                  <a:lumMod val="75000"/>
                </a:schemeClr>
              </a:solidFill>
            </a:endParaRPr>
          </a:p>
          <a:p>
            <a:pPr marL="285750" indent="-285750">
              <a:buFont typeface="Wingdings" panose="05000000000000000000" pitchFamily="2" charset="2"/>
              <a:buChar char="ü"/>
            </a:pPr>
            <a:endParaRPr lang="el-GR" dirty="0">
              <a:solidFill>
                <a:schemeClr val="tx2">
                  <a:lumMod val="75000"/>
                </a:schemeClr>
              </a:solidFill>
            </a:endParaRPr>
          </a:p>
          <a:p>
            <a:pPr marL="285750" indent="-285750">
              <a:buFont typeface="Wingdings" panose="05000000000000000000" pitchFamily="2" charset="2"/>
              <a:buChar char="ü"/>
            </a:pPr>
            <a:r>
              <a:rPr lang="el-GR" dirty="0">
                <a:solidFill>
                  <a:schemeClr val="tx2">
                    <a:lumMod val="75000"/>
                  </a:schemeClr>
                </a:solidFill>
              </a:rPr>
              <a:t>Εξαιρετικά ενεργό </a:t>
            </a:r>
            <a:r>
              <a:rPr lang="en-US" dirty="0">
                <a:solidFill>
                  <a:schemeClr val="tx2">
                    <a:lumMod val="75000"/>
                  </a:schemeClr>
                </a:solidFill>
              </a:rPr>
              <a:t>community</a:t>
            </a:r>
          </a:p>
          <a:p>
            <a:pPr marL="285750" indent="-285750">
              <a:buFont typeface="Wingdings" panose="05000000000000000000" pitchFamily="2" charset="2"/>
              <a:buChar char="ü"/>
            </a:pPr>
            <a:endParaRPr lang="en-US" dirty="0">
              <a:solidFill>
                <a:schemeClr val="tx2">
                  <a:lumMod val="75000"/>
                </a:schemeClr>
              </a:solidFill>
            </a:endParaRPr>
          </a:p>
          <a:p>
            <a:pPr marL="285750" indent="-285750">
              <a:buFont typeface="Wingdings" panose="05000000000000000000" pitchFamily="2" charset="2"/>
              <a:buChar char="ü"/>
            </a:pPr>
            <a:r>
              <a:rPr lang="el-GR" dirty="0">
                <a:solidFill>
                  <a:schemeClr val="tx2">
                    <a:lumMod val="75000"/>
                  </a:schemeClr>
                </a:solidFill>
              </a:rPr>
              <a:t>Απλός, κατανοητός και λειτουργικός κώδικας</a:t>
            </a:r>
          </a:p>
          <a:p>
            <a:endParaRPr lang="el-GR" dirty="0">
              <a:solidFill>
                <a:schemeClr val="tx2">
                  <a:lumMod val="75000"/>
                </a:schemeClr>
              </a:solidFill>
            </a:endParaRPr>
          </a:p>
          <a:p>
            <a:endParaRPr lang="el-GR" dirty="0">
              <a:solidFill>
                <a:schemeClr val="tx2">
                  <a:lumMod val="75000"/>
                </a:schemeClr>
              </a:solidFill>
            </a:endParaRPr>
          </a:p>
          <a:p>
            <a:endParaRPr lang="el-GR" dirty="0">
              <a:solidFill>
                <a:schemeClr val="tx2">
                  <a:lumMod val="75000"/>
                </a:schemeClr>
              </a:solidFill>
            </a:endParaRPr>
          </a:p>
          <a:p>
            <a:endParaRPr lang="el-GR" dirty="0">
              <a:solidFill>
                <a:schemeClr val="tx2">
                  <a:lumMod val="75000"/>
                </a:schemeClr>
              </a:solidFill>
            </a:endParaRPr>
          </a:p>
        </p:txBody>
      </p:sp>
    </p:spTree>
    <p:extLst>
      <p:ext uri="{BB962C8B-B14F-4D97-AF65-F5344CB8AC3E}">
        <p14:creationId xmlns:p14="http://schemas.microsoft.com/office/powerpoint/2010/main" val="27240175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p:cNvSpPr>
            <a:spLocks noGrp="1"/>
          </p:cNvSpPr>
          <p:nvPr>
            <p:ph type="title"/>
          </p:nvPr>
        </p:nvSpPr>
        <p:spPr>
          <a:xfrm>
            <a:off x="487832" y="97971"/>
            <a:ext cx="6525289" cy="539700"/>
          </a:xfrm>
        </p:spPr>
        <p:txBody>
          <a:bodyPr/>
          <a:lstStyle/>
          <a:p>
            <a:r>
              <a:rPr lang="el-GR" b="1" dirty="0">
                <a:latin typeface="+mj-lt"/>
              </a:rPr>
              <a:t>Πειραματική Διάταξη </a:t>
            </a:r>
            <a:r>
              <a:rPr lang="en-US" b="1" dirty="0">
                <a:latin typeface="+mj-lt"/>
              </a:rPr>
              <a:t>Federated Learning</a:t>
            </a:r>
          </a:p>
        </p:txBody>
      </p:sp>
      <p:pic>
        <p:nvPicPr>
          <p:cNvPr id="5" name="Εικόνα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32" y="857813"/>
            <a:ext cx="4866594" cy="3830528"/>
          </a:xfrm>
          <a:prstGeom prst="rect">
            <a:avLst/>
          </a:prstGeom>
        </p:spPr>
      </p:pic>
      <p:sp>
        <p:nvSpPr>
          <p:cNvPr id="6" name="TextBox 5"/>
          <p:cNvSpPr txBox="1"/>
          <p:nvPr/>
        </p:nvSpPr>
        <p:spPr>
          <a:xfrm>
            <a:off x="5541372" y="1111083"/>
            <a:ext cx="3371850" cy="3323987"/>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2">
                    <a:lumMod val="75000"/>
                  </a:schemeClr>
                </a:solidFill>
              </a:rPr>
              <a:t>PySyft version 0.2.4</a:t>
            </a:r>
          </a:p>
          <a:p>
            <a:pPr marL="285750" indent="-285750">
              <a:buFont typeface="Wingdings" panose="05000000000000000000" pitchFamily="2" charset="2"/>
              <a:buChar char="§"/>
            </a:pPr>
            <a:endParaRPr lang="en-US" dirty="0">
              <a:solidFill>
                <a:schemeClr val="tx2">
                  <a:lumMod val="75000"/>
                </a:schemeClr>
              </a:solidFill>
            </a:endParaRPr>
          </a:p>
          <a:p>
            <a:pPr marL="285750" indent="-285750">
              <a:buFont typeface="Wingdings" panose="05000000000000000000" pitchFamily="2" charset="2"/>
              <a:buChar char="§"/>
            </a:pPr>
            <a:r>
              <a:rPr lang="en-US" dirty="0">
                <a:solidFill>
                  <a:schemeClr val="tx2">
                    <a:lumMod val="75000"/>
                  </a:schemeClr>
                </a:solidFill>
              </a:rPr>
              <a:t>3 virtual clients (Alice, Bob, Charlie)</a:t>
            </a:r>
            <a:r>
              <a:rPr lang="el-GR" dirty="0">
                <a:solidFill>
                  <a:schemeClr val="tx2">
                    <a:lumMod val="75000"/>
                  </a:schemeClr>
                </a:solidFill>
              </a:rPr>
              <a:t> και </a:t>
            </a:r>
            <a:r>
              <a:rPr lang="en-US" dirty="0">
                <a:solidFill>
                  <a:schemeClr val="tx2">
                    <a:lumMod val="75000"/>
                  </a:schemeClr>
                </a:solidFill>
              </a:rPr>
              <a:t>1 aggregating server</a:t>
            </a:r>
          </a:p>
          <a:p>
            <a:pPr marL="285750" indent="-285750">
              <a:buFont typeface="Wingdings" panose="05000000000000000000" pitchFamily="2" charset="2"/>
              <a:buChar char="§"/>
            </a:pPr>
            <a:endParaRPr lang="en-US" dirty="0">
              <a:solidFill>
                <a:schemeClr val="tx2">
                  <a:lumMod val="75000"/>
                </a:schemeClr>
              </a:solidFill>
            </a:endParaRPr>
          </a:p>
          <a:p>
            <a:pPr marL="285750" indent="-285750">
              <a:buFont typeface="Wingdings" panose="05000000000000000000" pitchFamily="2" charset="2"/>
              <a:buChar char="§"/>
            </a:pPr>
            <a:r>
              <a:rPr lang="en-US" dirty="0">
                <a:solidFill>
                  <a:schemeClr val="tx2">
                    <a:lumMod val="75000"/>
                  </a:schemeClr>
                </a:solidFill>
              </a:rPr>
              <a:t>1 </a:t>
            </a:r>
            <a:r>
              <a:rPr lang="el-GR" dirty="0">
                <a:solidFill>
                  <a:schemeClr val="tx2">
                    <a:lumMod val="75000"/>
                  </a:schemeClr>
                </a:solidFill>
              </a:rPr>
              <a:t>ξεχωριστή διεργασία για κάθε έναν στο </a:t>
            </a:r>
            <a:r>
              <a:rPr lang="el-GR" b="1" dirty="0">
                <a:solidFill>
                  <a:schemeClr val="tx2">
                    <a:lumMod val="75000"/>
                  </a:schemeClr>
                </a:solidFill>
              </a:rPr>
              <a:t>ίδιο</a:t>
            </a:r>
            <a:r>
              <a:rPr lang="el-GR" dirty="0">
                <a:solidFill>
                  <a:schemeClr val="tx2">
                    <a:lumMod val="75000"/>
                  </a:schemeClr>
                </a:solidFill>
              </a:rPr>
              <a:t> μηχάνημα (</a:t>
            </a:r>
            <a:r>
              <a:rPr lang="en-US" dirty="0">
                <a:solidFill>
                  <a:schemeClr val="tx2">
                    <a:lumMod val="75000"/>
                  </a:schemeClr>
                </a:solidFill>
              </a:rPr>
              <a:t>AMD Ryzen 5 3400G – Ubuntu 18.04</a:t>
            </a:r>
            <a:r>
              <a:rPr lang="el-GR" dirty="0">
                <a:solidFill>
                  <a:schemeClr val="tx2">
                    <a:lumMod val="75000"/>
                  </a:schemeClr>
                </a:solidFill>
              </a:rPr>
              <a:t>)</a:t>
            </a:r>
            <a:endParaRPr lang="en-US" dirty="0">
              <a:solidFill>
                <a:schemeClr val="tx2">
                  <a:lumMod val="75000"/>
                </a:schemeClr>
              </a:solidFill>
            </a:endParaRPr>
          </a:p>
          <a:p>
            <a:pPr marL="285750" indent="-285750">
              <a:buFont typeface="Wingdings" panose="05000000000000000000" pitchFamily="2" charset="2"/>
              <a:buChar char="§"/>
            </a:pPr>
            <a:endParaRPr lang="en-US" dirty="0">
              <a:solidFill>
                <a:schemeClr val="tx2">
                  <a:lumMod val="75000"/>
                </a:schemeClr>
              </a:solidFill>
            </a:endParaRPr>
          </a:p>
          <a:p>
            <a:pPr marL="285750" indent="-285750">
              <a:buFont typeface="Wingdings" panose="05000000000000000000" pitchFamily="2" charset="2"/>
              <a:buChar char="§"/>
            </a:pPr>
            <a:r>
              <a:rPr lang="el-GR" dirty="0">
                <a:solidFill>
                  <a:schemeClr val="tx2">
                    <a:lumMod val="75000"/>
                  </a:schemeClr>
                </a:solidFill>
              </a:rPr>
              <a:t>Επικοινωνία μέσω αμφίδρομων </a:t>
            </a:r>
            <a:r>
              <a:rPr lang="en-US" dirty="0">
                <a:solidFill>
                  <a:schemeClr val="tx2">
                    <a:lumMod val="75000"/>
                  </a:schemeClr>
                </a:solidFill>
              </a:rPr>
              <a:t>TCP websocket connections</a:t>
            </a:r>
          </a:p>
          <a:p>
            <a:pPr marL="285750" indent="-285750">
              <a:buFont typeface="Wingdings" panose="05000000000000000000" pitchFamily="2" charset="2"/>
              <a:buChar char="§"/>
            </a:pPr>
            <a:endParaRPr lang="en-US" dirty="0">
              <a:solidFill>
                <a:schemeClr val="tx2">
                  <a:lumMod val="75000"/>
                </a:schemeClr>
              </a:solidFill>
            </a:endParaRPr>
          </a:p>
          <a:p>
            <a:pPr marL="285750" indent="-285750">
              <a:buFont typeface="Wingdings" panose="05000000000000000000" pitchFamily="2" charset="2"/>
              <a:buChar char="§"/>
            </a:pPr>
            <a:r>
              <a:rPr lang="el-GR" dirty="0">
                <a:solidFill>
                  <a:schemeClr val="tx2">
                    <a:lumMod val="75000"/>
                  </a:schemeClr>
                </a:solidFill>
              </a:rPr>
              <a:t>Εκτέλεση </a:t>
            </a:r>
            <a:r>
              <a:rPr lang="en-US" dirty="0">
                <a:solidFill>
                  <a:schemeClr val="tx2">
                    <a:lumMod val="75000"/>
                  </a:schemeClr>
                </a:solidFill>
              </a:rPr>
              <a:t>setup </a:t>
            </a:r>
            <a:r>
              <a:rPr lang="el-GR" dirty="0">
                <a:solidFill>
                  <a:schemeClr val="tx2">
                    <a:lumMod val="75000"/>
                  </a:schemeClr>
                </a:solidFill>
              </a:rPr>
              <a:t>για τη διαμέριση του </a:t>
            </a:r>
            <a:r>
              <a:rPr lang="en-US" dirty="0">
                <a:solidFill>
                  <a:schemeClr val="tx2">
                    <a:lumMod val="75000"/>
                  </a:schemeClr>
                </a:solidFill>
              </a:rPr>
              <a:t>dataset </a:t>
            </a:r>
            <a:r>
              <a:rPr lang="el-GR" dirty="0">
                <a:solidFill>
                  <a:schemeClr val="tx2">
                    <a:lumMod val="75000"/>
                  </a:schemeClr>
                </a:solidFill>
              </a:rPr>
              <a:t>στους 3 </a:t>
            </a:r>
            <a:r>
              <a:rPr lang="en-US" dirty="0">
                <a:solidFill>
                  <a:schemeClr val="tx2">
                    <a:lumMod val="75000"/>
                  </a:schemeClr>
                </a:solidFill>
              </a:rPr>
              <a:t>clients </a:t>
            </a:r>
            <a:r>
              <a:rPr lang="el-GR" dirty="0">
                <a:solidFill>
                  <a:schemeClr val="tx2">
                    <a:lumMod val="75000"/>
                  </a:schemeClr>
                </a:solidFill>
              </a:rPr>
              <a:t>με τρόπο που εμείς </a:t>
            </a:r>
            <a:r>
              <a:rPr lang="el-GR" dirty="0" smtClean="0">
                <a:solidFill>
                  <a:schemeClr val="tx2">
                    <a:lumMod val="75000"/>
                  </a:schemeClr>
                </a:solidFill>
              </a:rPr>
              <a:t>ορίζουμε</a:t>
            </a:r>
            <a:endParaRPr lang="el-GR" dirty="0">
              <a:solidFill>
                <a:schemeClr val="tx2">
                  <a:lumMod val="75000"/>
                </a:schemeClr>
              </a:solidFill>
            </a:endParaRPr>
          </a:p>
        </p:txBody>
      </p:sp>
    </p:spTree>
    <p:extLst>
      <p:ext uri="{BB962C8B-B14F-4D97-AF65-F5344CB8AC3E}">
        <p14:creationId xmlns:p14="http://schemas.microsoft.com/office/powerpoint/2010/main" val="226208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4972050" y="314079"/>
            <a:ext cx="3853543" cy="4090800"/>
          </a:xfrm>
          <a:prstGeom prst="rect">
            <a:avLst/>
          </a:prstGeom>
        </p:spPr>
        <p:txBody>
          <a:bodyPr spcFirstLastPara="1" wrap="square" lIns="91425" tIns="91425" rIns="91425" bIns="91425" anchor="ctr" anchorCtr="0">
            <a:noAutofit/>
          </a:bodyPr>
          <a:lstStyle/>
          <a:p>
            <a:pPr lvl="0"/>
            <a:r>
              <a:rPr lang="en-US" b="1" dirty="0">
                <a:latin typeface="Viga" panose="020B0604020202020204" charset="0"/>
              </a:rPr>
              <a:t>0</a:t>
            </a:r>
            <a:r>
              <a:rPr lang="el-GR" b="1" dirty="0">
                <a:latin typeface="Viga" panose="020B0604020202020204" charset="0"/>
              </a:rPr>
              <a:t>4</a:t>
            </a:r>
            <a:r>
              <a:rPr lang="en-US" b="1" dirty="0">
                <a:latin typeface="Viga" panose="020B0604020202020204" charset="0"/>
              </a:rPr>
              <a:t> </a:t>
            </a:r>
            <a:r>
              <a:rPr lang="en-US" b="1" dirty="0"/>
              <a:t/>
            </a:r>
            <a:br>
              <a:rPr lang="en-US" b="1" dirty="0"/>
            </a:br>
            <a:r>
              <a:rPr lang="el-GR" b="1" dirty="0">
                <a:latin typeface="+mj-lt"/>
              </a:rPr>
              <a:t>Πειράματα και Αποτελέσματα</a:t>
            </a:r>
            <a:endParaRPr dirty="0">
              <a:latin typeface="+mj-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6"/>
            </a:gs>
            <a:gs pos="100000">
              <a:schemeClr val="accent6"/>
            </a:gs>
            <a:gs pos="100000">
              <a:schemeClr val="accent6"/>
            </a:gs>
            <a:gs pos="100000">
              <a:schemeClr val="accent6"/>
            </a:gs>
            <a:gs pos="100000">
              <a:schemeClr val="accent6"/>
            </a:gs>
          </a:gsLst>
          <a:lin ang="54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ctrTitle"/>
          </p:nvPr>
        </p:nvSpPr>
        <p:spPr>
          <a:xfrm>
            <a:off x="1152088" y="2315475"/>
            <a:ext cx="1596300" cy="492451"/>
          </a:xfrm>
        </p:spPr>
        <p:txBody>
          <a:bodyPr/>
          <a:lstStyle/>
          <a:p>
            <a:r>
              <a:rPr lang="el-GR" b="1" dirty="0" smtClean="0">
                <a:latin typeface="Times New Roman" panose="02020603050405020304" pitchFamily="18" charset="0"/>
                <a:cs typeface="Times New Roman" panose="02020603050405020304" pitchFamily="18" charset="0"/>
              </a:rPr>
              <a:t>Περιγραφή </a:t>
            </a:r>
            <a:r>
              <a:rPr lang="en-US" b="1" dirty="0" smtClean="0">
                <a:latin typeface="Times New Roman" panose="02020603050405020304" pitchFamily="18" charset="0"/>
                <a:cs typeface="Times New Roman" panose="02020603050405020304" pitchFamily="18" charset="0"/>
              </a:rPr>
              <a:t>training </a:t>
            </a:r>
            <a:r>
              <a:rPr lang="el-GR" b="1" dirty="0" smtClean="0">
                <a:latin typeface="Times New Roman" panose="02020603050405020304" pitchFamily="18" charset="0"/>
                <a:cs typeface="Times New Roman" panose="02020603050405020304" pitchFamily="18" charset="0"/>
              </a:rPr>
              <a:t>και </a:t>
            </a:r>
            <a:r>
              <a:rPr lang="en-US" b="1" dirty="0" smtClean="0">
                <a:latin typeface="Times New Roman" panose="02020603050405020304" pitchFamily="18" charset="0"/>
                <a:cs typeface="Times New Roman" panose="02020603050405020304" pitchFamily="18" charset="0"/>
              </a:rPr>
              <a:t>testing dataset</a:t>
            </a:r>
            <a:endParaRPr lang="en-US" b="1" dirty="0">
              <a:latin typeface="Times New Roman" panose="02020603050405020304" pitchFamily="18" charset="0"/>
              <a:cs typeface="Times New Roman" panose="02020603050405020304" pitchFamily="18" charset="0"/>
            </a:endParaRPr>
          </a:p>
        </p:txBody>
      </p:sp>
      <p:sp>
        <p:nvSpPr>
          <p:cNvPr id="6" name="Τίτλος 5"/>
          <p:cNvSpPr>
            <a:spLocks noGrp="1"/>
          </p:cNvSpPr>
          <p:nvPr>
            <p:ph type="ctrTitle" idx="3"/>
          </p:nvPr>
        </p:nvSpPr>
        <p:spPr>
          <a:xfrm>
            <a:off x="3482710" y="2392886"/>
            <a:ext cx="2178529" cy="577800"/>
          </a:xfrm>
        </p:spPr>
        <p:txBody>
          <a:bodyPr/>
          <a:lstStyle/>
          <a:p>
            <a:r>
              <a:rPr lang="el-GR" b="1" dirty="0" smtClean="0">
                <a:latin typeface="Times New Roman" panose="02020603050405020304" pitchFamily="18" charset="0"/>
                <a:cs typeface="Times New Roman" panose="02020603050405020304" pitchFamily="18" charset="0"/>
              </a:rPr>
              <a:t>Ανάλυση της απόδοσης των μοντέλων σε </a:t>
            </a:r>
            <a:r>
              <a:rPr lang="en-US" b="1" dirty="0" smtClean="0">
                <a:latin typeface="Times New Roman" panose="02020603050405020304" pitchFamily="18" charset="0"/>
                <a:cs typeface="Times New Roman" panose="02020603050405020304" pitchFamily="18" charset="0"/>
              </a:rPr>
              <a:t>Non-Federated </a:t>
            </a:r>
            <a:r>
              <a:rPr lang="el-GR" b="1" dirty="0" smtClean="0">
                <a:latin typeface="Times New Roman" panose="02020603050405020304" pitchFamily="18" charset="0"/>
                <a:cs typeface="Times New Roman" panose="02020603050405020304" pitchFamily="18" charset="0"/>
              </a:rPr>
              <a:t>περιβάλλον εκπαίδευσης</a:t>
            </a:r>
            <a:endParaRPr lang="en-US" b="1" dirty="0">
              <a:latin typeface="Times New Roman" panose="02020603050405020304" pitchFamily="18" charset="0"/>
              <a:cs typeface="Times New Roman" panose="02020603050405020304" pitchFamily="18" charset="0"/>
            </a:endParaRPr>
          </a:p>
        </p:txBody>
      </p:sp>
      <p:sp>
        <p:nvSpPr>
          <p:cNvPr id="8" name="Τίτλος 7"/>
          <p:cNvSpPr>
            <a:spLocks noGrp="1"/>
          </p:cNvSpPr>
          <p:nvPr>
            <p:ph type="ctrTitle" idx="5"/>
          </p:nvPr>
        </p:nvSpPr>
        <p:spPr>
          <a:xfrm>
            <a:off x="6199948" y="2552812"/>
            <a:ext cx="2094156" cy="577800"/>
          </a:xfrm>
        </p:spPr>
        <p:txBody>
          <a:bodyPr/>
          <a:lstStyle/>
          <a:p>
            <a:r>
              <a:rPr lang="el-GR" b="1" dirty="0" smtClean="0">
                <a:latin typeface="Times New Roman" panose="02020603050405020304" pitchFamily="18" charset="0"/>
                <a:cs typeface="Times New Roman" panose="02020603050405020304" pitchFamily="18" charset="0"/>
              </a:rPr>
              <a:t>Μελέτη </a:t>
            </a:r>
            <a:r>
              <a:rPr lang="el-GR" b="1" dirty="0">
                <a:latin typeface="Times New Roman" panose="02020603050405020304" pitchFamily="18" charset="0"/>
                <a:cs typeface="Times New Roman" panose="02020603050405020304" pitchFamily="18" charset="0"/>
              </a:rPr>
              <a:t>της συμπεριφοράς και της απόδοσης των </a:t>
            </a:r>
            <a:r>
              <a:rPr lang="el-GR" b="1" dirty="0" smtClean="0">
                <a:latin typeface="Times New Roman" panose="02020603050405020304" pitchFamily="18" charset="0"/>
                <a:cs typeface="Times New Roman" panose="02020603050405020304" pitchFamily="18" charset="0"/>
              </a:rPr>
              <a:t>μοντέλων μας </a:t>
            </a:r>
            <a:r>
              <a:rPr lang="el-GR" b="1" dirty="0">
                <a:latin typeface="Times New Roman" panose="02020603050405020304" pitchFamily="18" charset="0"/>
                <a:cs typeface="Times New Roman" panose="02020603050405020304" pitchFamily="18" charset="0"/>
              </a:rPr>
              <a:t>σε περιβάλλον </a:t>
            </a:r>
            <a:r>
              <a:rPr lang="el-GR" b="1" dirty="0" smtClean="0">
                <a:latin typeface="Times New Roman" panose="02020603050405020304" pitchFamily="18" charset="0"/>
                <a:cs typeface="Times New Roman" panose="02020603050405020304" pitchFamily="18" charset="0"/>
              </a:rPr>
              <a:t>εκπαίδευσης </a:t>
            </a:r>
            <a:r>
              <a:rPr lang="en-US" b="1" dirty="0" smtClean="0">
                <a:latin typeface="Times New Roman" panose="02020603050405020304" pitchFamily="18" charset="0"/>
                <a:cs typeface="Times New Roman" panose="02020603050405020304" pitchFamily="18" charset="0"/>
              </a:rPr>
              <a:t>Federated Learning</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p>
        </p:txBody>
      </p:sp>
      <p:sp>
        <p:nvSpPr>
          <p:cNvPr id="10" name="Τίτλος 9"/>
          <p:cNvSpPr>
            <a:spLocks noGrp="1"/>
          </p:cNvSpPr>
          <p:nvPr>
            <p:ph type="ctrTitle" idx="7"/>
          </p:nvPr>
        </p:nvSpPr>
        <p:spPr>
          <a:xfrm>
            <a:off x="1947327" y="3689650"/>
            <a:ext cx="2612367" cy="1172035"/>
          </a:xfrm>
        </p:spPr>
        <p:txBody>
          <a:bodyPr/>
          <a:lstStyle/>
          <a:p>
            <a:r>
              <a:rPr lang="el-GR" b="1" dirty="0" smtClean="0">
                <a:latin typeface="Times New Roman" panose="02020603050405020304" pitchFamily="18" charset="0"/>
                <a:cs typeface="Times New Roman" panose="02020603050405020304" pitchFamily="18" charset="0"/>
              </a:rPr>
              <a:t>Η αρνητική επίδραση της ετερογένειας των δεδομένων των </a:t>
            </a:r>
            <a:r>
              <a:rPr lang="en-US" b="1" dirty="0" smtClean="0">
                <a:latin typeface="Times New Roman" panose="02020603050405020304" pitchFamily="18" charset="0"/>
                <a:cs typeface="Times New Roman" panose="02020603050405020304" pitchFamily="18" charset="0"/>
              </a:rPr>
              <a:t>clients </a:t>
            </a:r>
            <a:r>
              <a:rPr lang="el-GR" b="1" dirty="0" smtClean="0">
                <a:latin typeface="Times New Roman" panose="02020603050405020304" pitchFamily="18" charset="0"/>
                <a:cs typeface="Times New Roman" panose="02020603050405020304" pitchFamily="18" charset="0"/>
              </a:rPr>
              <a:t>στην ακρίβεια του τελικού γενικού μοντέλου και μια πρόταση για τον περιορισμό της, μέσω της αύξησης της συχνότητας εκτέλεσης </a:t>
            </a:r>
            <a:r>
              <a:rPr lang="en-US" b="1" dirty="0" smtClean="0">
                <a:latin typeface="Times New Roman" panose="02020603050405020304" pitchFamily="18" charset="0"/>
                <a:cs typeface="Times New Roman" panose="02020603050405020304" pitchFamily="18" charset="0"/>
              </a:rPr>
              <a:t>FedAvg </a:t>
            </a:r>
            <a:r>
              <a:rPr lang="el-GR" b="1" dirty="0" smtClean="0">
                <a:latin typeface="Times New Roman" panose="02020603050405020304" pitchFamily="18" charset="0"/>
                <a:cs typeface="Times New Roman" panose="02020603050405020304" pitchFamily="18" charset="0"/>
              </a:rPr>
              <a:t>ανά εποχή</a:t>
            </a:r>
            <a:endParaRPr lang="en-US" b="1" dirty="0">
              <a:latin typeface="Times New Roman" panose="02020603050405020304" pitchFamily="18" charset="0"/>
              <a:cs typeface="Times New Roman" panose="02020603050405020304" pitchFamily="18" charset="0"/>
            </a:endParaRPr>
          </a:p>
        </p:txBody>
      </p:sp>
      <p:sp>
        <p:nvSpPr>
          <p:cNvPr id="12" name="Τίτλος 11"/>
          <p:cNvSpPr>
            <a:spLocks noGrp="1"/>
          </p:cNvSpPr>
          <p:nvPr>
            <p:ph type="ctrTitle" idx="9"/>
          </p:nvPr>
        </p:nvSpPr>
        <p:spPr>
          <a:xfrm>
            <a:off x="4641941" y="3706833"/>
            <a:ext cx="2466676" cy="797561"/>
          </a:xfrm>
        </p:spPr>
        <p:txBody>
          <a:bodyPr/>
          <a:lstStyle/>
          <a:p>
            <a:r>
              <a:rPr lang="el-GR" b="1" dirty="0" smtClean="0">
                <a:latin typeface="Times New Roman" panose="02020603050405020304" pitchFamily="18" charset="0"/>
                <a:cs typeface="Times New Roman" panose="02020603050405020304" pitchFamily="18" charset="0"/>
              </a:rPr>
              <a:t>Το κέρδος των </a:t>
            </a:r>
            <a:r>
              <a:rPr lang="en-US" b="1" dirty="0" smtClean="0">
                <a:latin typeface="Times New Roman" panose="02020603050405020304" pitchFamily="18" charset="0"/>
                <a:cs typeface="Times New Roman" panose="02020603050405020304" pitchFamily="18" charset="0"/>
              </a:rPr>
              <a:t>clients</a:t>
            </a:r>
            <a:r>
              <a:rPr lang="el-GR" b="1" dirty="0" smtClean="0">
                <a:latin typeface="Times New Roman" panose="02020603050405020304" pitchFamily="18" charset="0"/>
                <a:cs typeface="Times New Roman" panose="02020603050405020304" pitchFamily="18" charset="0"/>
              </a:rPr>
              <a:t> από τη συμμετοχή τους στο πειραματικό  συνεργατικό περιβάλλον </a:t>
            </a:r>
            <a:r>
              <a:rPr lang="en-US" b="1" dirty="0" smtClean="0">
                <a:latin typeface="Times New Roman" panose="02020603050405020304" pitchFamily="18" charset="0"/>
                <a:cs typeface="Times New Roman" panose="02020603050405020304" pitchFamily="18" charset="0"/>
              </a:rPr>
              <a:t>Federated Learning</a:t>
            </a:r>
            <a:r>
              <a:rPr lang="el-GR" b="1" dirty="0" smtClean="0">
                <a:latin typeface="Times New Roman" panose="02020603050405020304" pitchFamily="18" charset="0"/>
                <a:cs typeface="Times New Roman" panose="02020603050405020304" pitchFamily="18" charset="0"/>
              </a:rPr>
              <a:t> που υλοποιήσαμε</a:t>
            </a:r>
            <a:endParaRPr lang="en-US" b="1" dirty="0">
              <a:latin typeface="Times New Roman" panose="02020603050405020304" pitchFamily="18" charset="0"/>
              <a:cs typeface="Times New Roman" panose="02020603050405020304" pitchFamily="18" charset="0"/>
            </a:endParaRPr>
          </a:p>
        </p:txBody>
      </p:sp>
      <p:sp>
        <p:nvSpPr>
          <p:cNvPr id="13" name="Τίτλος 12"/>
          <p:cNvSpPr>
            <a:spLocks noGrp="1"/>
          </p:cNvSpPr>
          <p:nvPr>
            <p:ph type="ctrTitle" idx="13"/>
          </p:nvPr>
        </p:nvSpPr>
        <p:spPr/>
        <p:txBody>
          <a:bodyPr/>
          <a:lstStyle/>
          <a:p>
            <a:r>
              <a:rPr lang="el-GR" dirty="0" smtClean="0"/>
              <a:t>Περίληψη της Ενότητας</a:t>
            </a:r>
            <a:endParaRPr lang="en-US" dirty="0"/>
          </a:p>
        </p:txBody>
      </p:sp>
      <p:sp>
        <p:nvSpPr>
          <p:cNvPr id="14" name="Τίτλος 13"/>
          <p:cNvSpPr>
            <a:spLocks noGrp="1"/>
          </p:cNvSpPr>
          <p:nvPr>
            <p:ph type="title" idx="14"/>
          </p:nvPr>
        </p:nvSpPr>
        <p:spPr/>
        <p:txBody>
          <a:bodyPr/>
          <a:lstStyle/>
          <a:p>
            <a:r>
              <a:rPr lang="el-GR" dirty="0" smtClean="0"/>
              <a:t>01</a:t>
            </a:r>
            <a:endParaRPr lang="en-US" dirty="0"/>
          </a:p>
        </p:txBody>
      </p:sp>
      <p:sp>
        <p:nvSpPr>
          <p:cNvPr id="15" name="Τίτλος 14"/>
          <p:cNvSpPr>
            <a:spLocks noGrp="1"/>
          </p:cNvSpPr>
          <p:nvPr>
            <p:ph type="title" idx="15"/>
          </p:nvPr>
        </p:nvSpPr>
        <p:spPr/>
        <p:txBody>
          <a:bodyPr/>
          <a:lstStyle/>
          <a:p>
            <a:r>
              <a:rPr lang="el-GR" dirty="0" smtClean="0"/>
              <a:t>02</a:t>
            </a:r>
            <a:endParaRPr lang="en-US" dirty="0"/>
          </a:p>
        </p:txBody>
      </p:sp>
      <p:sp>
        <p:nvSpPr>
          <p:cNvPr id="16" name="Τίτλος 15"/>
          <p:cNvSpPr>
            <a:spLocks noGrp="1"/>
          </p:cNvSpPr>
          <p:nvPr>
            <p:ph type="title" idx="16"/>
          </p:nvPr>
        </p:nvSpPr>
        <p:spPr/>
        <p:txBody>
          <a:bodyPr/>
          <a:lstStyle/>
          <a:p>
            <a:r>
              <a:rPr lang="en-US" dirty="0" smtClean="0"/>
              <a:t>03</a:t>
            </a:r>
            <a:endParaRPr lang="en-US" dirty="0"/>
          </a:p>
        </p:txBody>
      </p:sp>
      <p:sp>
        <p:nvSpPr>
          <p:cNvPr id="17" name="Τίτλος 16"/>
          <p:cNvSpPr>
            <a:spLocks noGrp="1"/>
          </p:cNvSpPr>
          <p:nvPr>
            <p:ph type="title" idx="17"/>
          </p:nvPr>
        </p:nvSpPr>
        <p:spPr/>
        <p:txBody>
          <a:bodyPr/>
          <a:lstStyle/>
          <a:p>
            <a:r>
              <a:rPr lang="en-US" dirty="0" smtClean="0"/>
              <a:t>04</a:t>
            </a:r>
            <a:endParaRPr lang="en-US" dirty="0"/>
          </a:p>
        </p:txBody>
      </p:sp>
      <p:sp>
        <p:nvSpPr>
          <p:cNvPr id="18" name="Τίτλος 17"/>
          <p:cNvSpPr>
            <a:spLocks noGrp="1"/>
          </p:cNvSpPr>
          <p:nvPr>
            <p:ph type="title" idx="18"/>
          </p:nvPr>
        </p:nvSpPr>
        <p:spPr/>
        <p:txBody>
          <a:bodyPr/>
          <a:lstStyle/>
          <a:p>
            <a:r>
              <a:rPr lang="en-US" dirty="0" smtClean="0"/>
              <a:t>05</a:t>
            </a:r>
            <a:endParaRPr lang="en-US" dirty="0"/>
          </a:p>
        </p:txBody>
      </p:sp>
      <p:sp>
        <p:nvSpPr>
          <p:cNvPr id="19" name="Google Shape;138;p21"/>
          <p:cNvSpPr/>
          <p:nvPr/>
        </p:nvSpPr>
        <p:spPr>
          <a:xfrm rot="899825">
            <a:off x="-1428364" y="3728917"/>
            <a:ext cx="2950497" cy="2316666"/>
          </a:xfrm>
          <a:prstGeom prst="hexagon">
            <a:avLst>
              <a:gd name="adj" fmla="val 25000"/>
              <a:gd name="vf" fmla="val 115470"/>
            </a:avLst>
          </a:prstGeom>
          <a:noFill/>
          <a:ln w="19050" cap="flat" cmpd="sng">
            <a:solidFill>
              <a:schemeClr val="bg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9;p21"/>
          <p:cNvSpPr/>
          <p:nvPr/>
        </p:nvSpPr>
        <p:spPr>
          <a:xfrm rot="-3036684">
            <a:off x="7673634" y="4629716"/>
            <a:ext cx="2950470" cy="2316746"/>
          </a:xfrm>
          <a:prstGeom prst="hexagon">
            <a:avLst>
              <a:gd name="adj" fmla="val 25000"/>
              <a:gd name="vf" fmla="val 115470"/>
            </a:avLst>
          </a:prstGeom>
          <a:no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3486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455175" y="101411"/>
            <a:ext cx="6084000" cy="539700"/>
          </a:xfrm>
        </p:spPr>
        <p:txBody>
          <a:bodyPr/>
          <a:lstStyle/>
          <a:p>
            <a:r>
              <a:rPr lang="en-US" b="1" dirty="0" smtClean="0">
                <a:latin typeface="+mj-lt"/>
              </a:rPr>
              <a:t>Training</a:t>
            </a:r>
            <a:r>
              <a:rPr lang="el-GR" b="1" dirty="0" smtClean="0">
                <a:latin typeface="+mj-lt"/>
              </a:rPr>
              <a:t> </a:t>
            </a:r>
            <a:r>
              <a:rPr lang="en-US" b="1" dirty="0" smtClean="0">
                <a:latin typeface="+mj-lt"/>
              </a:rPr>
              <a:t>Datasets</a:t>
            </a:r>
            <a:endParaRPr lang="en-US" b="1" dirty="0">
              <a:latin typeface="+mj-lt"/>
            </a:endParaRPr>
          </a:p>
        </p:txBody>
      </p:sp>
      <p:sp>
        <p:nvSpPr>
          <p:cNvPr id="6" name="TextBox 5"/>
          <p:cNvSpPr txBox="1"/>
          <p:nvPr/>
        </p:nvSpPr>
        <p:spPr>
          <a:xfrm>
            <a:off x="455174" y="627051"/>
            <a:ext cx="7568685" cy="954107"/>
          </a:xfrm>
          <a:prstGeom prst="rect">
            <a:avLst/>
          </a:prstGeom>
          <a:noFill/>
        </p:spPr>
        <p:txBody>
          <a:bodyPr wrap="square" rtlCol="0">
            <a:spAutoFit/>
          </a:bodyPr>
          <a:lstStyle/>
          <a:p>
            <a:r>
              <a:rPr lang="el-GR" dirty="0">
                <a:solidFill>
                  <a:schemeClr val="tx2">
                    <a:lumMod val="75000"/>
                  </a:schemeClr>
                </a:solidFill>
              </a:rPr>
              <a:t>Διαμερίζουμε τα </a:t>
            </a:r>
            <a:r>
              <a:rPr lang="en-US" dirty="0" smtClean="0">
                <a:solidFill>
                  <a:schemeClr val="tx2">
                    <a:lumMod val="75000"/>
                  </a:schemeClr>
                </a:solidFill>
              </a:rPr>
              <a:t>training dataset </a:t>
            </a:r>
            <a:r>
              <a:rPr lang="el-GR" dirty="0" smtClean="0">
                <a:solidFill>
                  <a:schemeClr val="tx2">
                    <a:lumMod val="75000"/>
                  </a:schemeClr>
                </a:solidFill>
              </a:rPr>
              <a:t>ως </a:t>
            </a:r>
            <a:r>
              <a:rPr lang="el-GR" dirty="0">
                <a:solidFill>
                  <a:schemeClr val="tx2">
                    <a:lumMod val="75000"/>
                  </a:schemeClr>
                </a:solidFill>
              </a:rPr>
              <a:t>εξής</a:t>
            </a:r>
            <a:r>
              <a:rPr lang="en-US" dirty="0">
                <a:solidFill>
                  <a:schemeClr val="tx2">
                    <a:lumMod val="75000"/>
                  </a:schemeClr>
                </a:solidFill>
              </a:rPr>
              <a:t>:</a:t>
            </a:r>
          </a:p>
          <a:p>
            <a:pPr marL="285750" indent="-285750">
              <a:buFont typeface="Wingdings" panose="05000000000000000000" pitchFamily="2" charset="2"/>
              <a:buChar char="§"/>
            </a:pPr>
            <a:r>
              <a:rPr lang="en-US" dirty="0">
                <a:solidFill>
                  <a:schemeClr val="tx2">
                    <a:lumMod val="75000"/>
                  </a:schemeClr>
                </a:solidFill>
              </a:rPr>
              <a:t>80% training-set</a:t>
            </a:r>
          </a:p>
          <a:p>
            <a:pPr marL="285750" indent="-285750">
              <a:buFont typeface="Wingdings" panose="05000000000000000000" pitchFamily="2" charset="2"/>
              <a:buChar char="§"/>
            </a:pPr>
            <a:r>
              <a:rPr lang="en-US" dirty="0">
                <a:solidFill>
                  <a:schemeClr val="tx2">
                    <a:lumMod val="75000"/>
                  </a:schemeClr>
                </a:solidFill>
              </a:rPr>
              <a:t>20% validation-set (</a:t>
            </a:r>
            <a:r>
              <a:rPr lang="el-GR" dirty="0">
                <a:solidFill>
                  <a:schemeClr val="tx2">
                    <a:lumMod val="75000"/>
                  </a:schemeClr>
                </a:solidFill>
              </a:rPr>
              <a:t>έλεγχος ακρίβειας, ταχύτητας </a:t>
            </a:r>
            <a:r>
              <a:rPr lang="el-GR" dirty="0" smtClean="0">
                <a:solidFill>
                  <a:schemeClr val="tx2">
                    <a:lumMod val="75000"/>
                  </a:schemeClr>
                </a:solidFill>
              </a:rPr>
              <a:t>σύγκλισης</a:t>
            </a:r>
            <a:r>
              <a:rPr lang="en-US" dirty="0" smtClean="0">
                <a:solidFill>
                  <a:schemeClr val="tx2">
                    <a:lumMod val="75000"/>
                  </a:schemeClr>
                </a:solidFill>
              </a:rPr>
              <a:t> </a:t>
            </a:r>
            <a:r>
              <a:rPr lang="el-GR" dirty="0" smtClean="0">
                <a:solidFill>
                  <a:schemeClr val="tx2">
                    <a:lumMod val="75000"/>
                  </a:schemeClr>
                </a:solidFill>
              </a:rPr>
              <a:t>κ.λ.π. κατά την εκπαίδευση, ώστε να προσαρμόζονται κατάλληλα διάφοροι παράμετροι όπως το </a:t>
            </a:r>
            <a:r>
              <a:rPr lang="en-US" dirty="0" smtClean="0">
                <a:solidFill>
                  <a:schemeClr val="tx2">
                    <a:lumMod val="75000"/>
                  </a:schemeClr>
                </a:solidFill>
              </a:rPr>
              <a:t>learning rate)</a:t>
            </a:r>
            <a:endParaRPr lang="en-US" dirty="0">
              <a:solidFill>
                <a:schemeClr val="tx2">
                  <a:lumMod val="75000"/>
                </a:schemeClr>
              </a:solidFill>
            </a:endParaRPr>
          </a:p>
        </p:txBody>
      </p:sp>
      <p:sp>
        <p:nvSpPr>
          <p:cNvPr id="7" name="TextBox 6"/>
          <p:cNvSpPr txBox="1"/>
          <p:nvPr/>
        </p:nvSpPr>
        <p:spPr>
          <a:xfrm>
            <a:off x="4541596" y="2026988"/>
            <a:ext cx="3566084" cy="3323987"/>
          </a:xfrm>
          <a:prstGeom prst="rect">
            <a:avLst/>
          </a:prstGeom>
          <a:noFill/>
        </p:spPr>
        <p:txBody>
          <a:bodyPr wrap="square" rtlCol="0">
            <a:spAutoFit/>
          </a:bodyPr>
          <a:lstStyle/>
          <a:p>
            <a:r>
              <a:rPr lang="el-GR" b="1" dirty="0" smtClean="0">
                <a:solidFill>
                  <a:schemeClr val="tx2">
                    <a:lumMod val="75000"/>
                  </a:schemeClr>
                </a:solidFill>
              </a:rPr>
              <a:t>Συμπεριλαμβάνει</a:t>
            </a:r>
            <a:r>
              <a:rPr lang="el-GR" dirty="0" smtClean="0">
                <a:solidFill>
                  <a:schemeClr val="tx2">
                    <a:lumMod val="75000"/>
                  </a:schemeClr>
                </a:solidFill>
              </a:rPr>
              <a:t> </a:t>
            </a:r>
            <a:r>
              <a:rPr lang="el-GR" b="1" dirty="0" smtClean="0">
                <a:solidFill>
                  <a:schemeClr val="tx2">
                    <a:lumMod val="75000"/>
                  </a:schemeClr>
                </a:solidFill>
              </a:rPr>
              <a:t>μόνο </a:t>
            </a:r>
            <a:r>
              <a:rPr lang="en-US" b="1" dirty="0" smtClean="0">
                <a:solidFill>
                  <a:schemeClr val="tx2">
                    <a:lumMod val="75000"/>
                  </a:schemeClr>
                </a:solidFill>
              </a:rPr>
              <a:t>Non-wordlist </a:t>
            </a:r>
          </a:p>
          <a:p>
            <a:r>
              <a:rPr lang="en-US" b="1" dirty="0" smtClean="0">
                <a:solidFill>
                  <a:schemeClr val="tx2">
                    <a:lumMod val="75000"/>
                  </a:schemeClr>
                </a:solidFill>
              </a:rPr>
              <a:t>DGAs</a:t>
            </a:r>
            <a:endParaRPr lang="en-US" dirty="0" smtClean="0">
              <a:solidFill>
                <a:schemeClr val="tx2">
                  <a:lumMod val="75000"/>
                </a:schemeClr>
              </a:solidFill>
            </a:endParaRPr>
          </a:p>
          <a:p>
            <a:endParaRPr lang="en-US" dirty="0" smtClean="0">
              <a:solidFill>
                <a:schemeClr val="tx2">
                  <a:lumMod val="75000"/>
                </a:schemeClr>
              </a:solidFill>
            </a:endParaRPr>
          </a:p>
          <a:p>
            <a:r>
              <a:rPr lang="en-US" dirty="0" smtClean="0">
                <a:solidFill>
                  <a:schemeClr val="tx2">
                    <a:lumMod val="75000"/>
                  </a:schemeClr>
                </a:solidFill>
              </a:rPr>
              <a:t>To training dataset 1 </a:t>
            </a:r>
            <a:r>
              <a:rPr lang="el-GR" dirty="0" smtClean="0">
                <a:solidFill>
                  <a:schemeClr val="tx2">
                    <a:lumMod val="75000"/>
                  </a:schemeClr>
                </a:solidFill>
              </a:rPr>
              <a:t>αποτελείται από 220.000 </a:t>
            </a:r>
            <a:r>
              <a:rPr lang="en-US" dirty="0" smtClean="0">
                <a:solidFill>
                  <a:schemeClr val="tx2">
                    <a:lumMod val="75000"/>
                  </a:schemeClr>
                </a:solidFill>
              </a:rPr>
              <a:t>examples </a:t>
            </a:r>
            <a:r>
              <a:rPr lang="el-GR" dirty="0" smtClean="0">
                <a:solidFill>
                  <a:schemeClr val="tx2">
                    <a:lumMod val="75000"/>
                  </a:schemeClr>
                </a:solidFill>
              </a:rPr>
              <a:t>(</a:t>
            </a:r>
            <a:r>
              <a:rPr lang="en-US" dirty="0" smtClean="0">
                <a:solidFill>
                  <a:schemeClr val="tx2">
                    <a:lumMod val="75000"/>
                  </a:schemeClr>
                </a:solidFill>
              </a:rPr>
              <a:t>domain names</a:t>
            </a:r>
            <a:r>
              <a:rPr lang="el-GR" dirty="0" smtClean="0">
                <a:solidFill>
                  <a:schemeClr val="tx2">
                    <a:lumMod val="75000"/>
                  </a:schemeClr>
                </a:solidFill>
              </a:rPr>
              <a:t>)</a:t>
            </a:r>
            <a:r>
              <a:rPr lang="en-US" dirty="0" smtClean="0">
                <a:solidFill>
                  <a:schemeClr val="tx2">
                    <a:lumMod val="75000"/>
                  </a:schemeClr>
                </a:solidFill>
              </a:rPr>
              <a:t>:</a:t>
            </a:r>
          </a:p>
          <a:p>
            <a:pPr marL="285750" indent="-285750">
              <a:buFont typeface="Wingdings" panose="05000000000000000000" pitchFamily="2" charset="2"/>
              <a:buChar char="Ø"/>
            </a:pPr>
            <a:r>
              <a:rPr lang="en-US" dirty="0" smtClean="0">
                <a:solidFill>
                  <a:schemeClr val="tx2">
                    <a:lumMod val="75000"/>
                  </a:schemeClr>
                </a:solidFill>
              </a:rPr>
              <a:t>110.000 </a:t>
            </a:r>
            <a:r>
              <a:rPr lang="en-US" dirty="0">
                <a:solidFill>
                  <a:schemeClr val="tx2">
                    <a:lumMod val="75000"/>
                  </a:schemeClr>
                </a:solidFill>
              </a:rPr>
              <a:t>legit domain names </a:t>
            </a:r>
            <a:r>
              <a:rPr lang="el-GR" dirty="0">
                <a:solidFill>
                  <a:schemeClr val="tx2">
                    <a:lumMod val="75000"/>
                  </a:schemeClr>
                </a:solidFill>
              </a:rPr>
              <a:t>από </a:t>
            </a:r>
            <a:r>
              <a:rPr lang="en-US" dirty="0">
                <a:solidFill>
                  <a:schemeClr val="tx2">
                    <a:lumMod val="75000"/>
                  </a:schemeClr>
                </a:solidFill>
              </a:rPr>
              <a:t>Alexa Top 1 Million (</a:t>
            </a:r>
            <a:r>
              <a:rPr lang="el-GR" dirty="0">
                <a:solidFill>
                  <a:schemeClr val="tx2">
                    <a:lumMod val="75000"/>
                  </a:schemeClr>
                </a:solidFill>
              </a:rPr>
              <a:t>τα πιο δημοφιλή</a:t>
            </a:r>
            <a:r>
              <a:rPr lang="en-US" dirty="0">
                <a:solidFill>
                  <a:schemeClr val="tx2">
                    <a:lumMod val="75000"/>
                  </a:schemeClr>
                </a:solidFill>
              </a:rPr>
              <a:t>)</a:t>
            </a:r>
            <a:endParaRPr lang="el-GR" dirty="0">
              <a:solidFill>
                <a:schemeClr val="tx2">
                  <a:lumMod val="75000"/>
                </a:schemeClr>
              </a:solidFill>
            </a:endParaRPr>
          </a:p>
          <a:p>
            <a:pPr marL="285750" indent="-285750">
              <a:buFont typeface="Wingdings" panose="05000000000000000000" pitchFamily="2" charset="2"/>
              <a:buChar char="Ø"/>
            </a:pPr>
            <a:r>
              <a:rPr lang="el-GR" dirty="0">
                <a:solidFill>
                  <a:schemeClr val="tx2">
                    <a:lumMod val="75000"/>
                  </a:schemeClr>
                </a:solidFill>
              </a:rPr>
              <a:t>110.000 </a:t>
            </a:r>
            <a:r>
              <a:rPr lang="en-US" dirty="0">
                <a:solidFill>
                  <a:schemeClr val="tx2">
                    <a:lumMod val="75000"/>
                  </a:schemeClr>
                </a:solidFill>
              </a:rPr>
              <a:t>DGA domain names </a:t>
            </a:r>
            <a:r>
              <a:rPr lang="el-GR" dirty="0">
                <a:solidFill>
                  <a:schemeClr val="tx2">
                    <a:lumMod val="75000"/>
                  </a:schemeClr>
                </a:solidFill>
              </a:rPr>
              <a:t>από την εκτέλεση 11 </a:t>
            </a:r>
            <a:r>
              <a:rPr lang="en-US" dirty="0">
                <a:solidFill>
                  <a:schemeClr val="tx2">
                    <a:lumMod val="75000"/>
                  </a:schemeClr>
                </a:solidFill>
              </a:rPr>
              <a:t>DGA </a:t>
            </a:r>
            <a:r>
              <a:rPr lang="el-GR" dirty="0">
                <a:solidFill>
                  <a:schemeClr val="tx2">
                    <a:lumMod val="75000"/>
                  </a:schemeClr>
                </a:solidFill>
              </a:rPr>
              <a:t>(10.000 </a:t>
            </a:r>
            <a:r>
              <a:rPr lang="en-US" dirty="0">
                <a:solidFill>
                  <a:schemeClr val="tx2">
                    <a:lumMod val="75000"/>
                  </a:schemeClr>
                </a:solidFill>
              </a:rPr>
              <a:t>domain names </a:t>
            </a:r>
            <a:r>
              <a:rPr lang="el-GR" dirty="0">
                <a:solidFill>
                  <a:schemeClr val="tx2">
                    <a:lumMod val="75000"/>
                  </a:schemeClr>
                </a:solidFill>
              </a:rPr>
              <a:t>για τον καθένα)</a:t>
            </a:r>
          </a:p>
          <a:p>
            <a:pPr marL="285750" indent="-285750">
              <a:buFont typeface="Wingdings" panose="05000000000000000000" pitchFamily="2" charset="2"/>
              <a:buChar char="Ø"/>
            </a:pPr>
            <a:endParaRPr lang="el-GR" dirty="0">
              <a:solidFill>
                <a:schemeClr val="tx2">
                  <a:lumMod val="75000"/>
                </a:schemeClr>
              </a:solidFill>
            </a:endParaRPr>
          </a:p>
          <a:p>
            <a:r>
              <a:rPr lang="el-GR" dirty="0">
                <a:solidFill>
                  <a:schemeClr val="tx2">
                    <a:lumMod val="75000"/>
                  </a:schemeClr>
                </a:solidFill>
              </a:rPr>
              <a:t>Διαθέσιμο στο </a:t>
            </a:r>
            <a:r>
              <a:rPr lang="en-US" dirty="0">
                <a:solidFill>
                  <a:schemeClr val="tx2">
                    <a:lumMod val="75000"/>
                  </a:schemeClr>
                </a:solidFill>
              </a:rPr>
              <a:t>GitHub repository:</a:t>
            </a:r>
            <a:endParaRPr lang="el-GR" dirty="0">
              <a:solidFill>
                <a:schemeClr val="tx2">
                  <a:lumMod val="75000"/>
                </a:schemeClr>
              </a:solidFill>
            </a:endParaRPr>
          </a:p>
          <a:p>
            <a:r>
              <a:rPr lang="en-US" dirty="0">
                <a:solidFill>
                  <a:schemeClr val="tx2">
                    <a:lumMod val="75000"/>
                  </a:schemeClr>
                </a:solidFill>
                <a:hlinkClick r:id="rId2"/>
              </a:rPr>
              <a:t>https://github.com/cckuailong/DgaDetect</a:t>
            </a:r>
            <a:endParaRPr lang="el-GR" dirty="0">
              <a:solidFill>
                <a:schemeClr val="tx2">
                  <a:lumMod val="75000"/>
                </a:schemeClr>
              </a:solidFill>
            </a:endParaRPr>
          </a:p>
          <a:p>
            <a:endParaRPr lang="el-GR" dirty="0">
              <a:solidFill>
                <a:schemeClr val="tx2">
                  <a:lumMod val="75000"/>
                </a:schemeClr>
              </a:solidFill>
            </a:endParaRPr>
          </a:p>
          <a:p>
            <a:endParaRPr lang="en-US" dirty="0">
              <a:solidFill>
                <a:schemeClr val="tx2">
                  <a:lumMod val="75000"/>
                </a:schemeClr>
              </a:solidFill>
            </a:endParaRPr>
          </a:p>
        </p:txBody>
      </p:sp>
      <p:sp>
        <p:nvSpPr>
          <p:cNvPr id="8" name="TextBox 7"/>
          <p:cNvSpPr txBox="1"/>
          <p:nvPr/>
        </p:nvSpPr>
        <p:spPr>
          <a:xfrm>
            <a:off x="4266883" y="1626878"/>
            <a:ext cx="3976008" cy="400110"/>
          </a:xfrm>
          <a:prstGeom prst="rect">
            <a:avLst/>
          </a:prstGeom>
          <a:noFill/>
        </p:spPr>
        <p:txBody>
          <a:bodyPr wrap="square" rtlCol="0">
            <a:spAutoFit/>
          </a:bodyPr>
          <a:lstStyle/>
          <a:p>
            <a:pPr marL="285750" indent="-285750">
              <a:buFont typeface="Wingdings" panose="05000000000000000000" pitchFamily="2" charset="2"/>
              <a:buChar char="v"/>
            </a:pPr>
            <a:r>
              <a:rPr lang="en-US" sz="2000" b="1" u="sng" dirty="0" smtClean="0">
                <a:solidFill>
                  <a:schemeClr val="tx2">
                    <a:lumMod val="75000"/>
                  </a:schemeClr>
                </a:solidFill>
              </a:rPr>
              <a:t>Training Dataset 1</a:t>
            </a:r>
          </a:p>
        </p:txBody>
      </p:sp>
      <p:pic>
        <p:nvPicPr>
          <p:cNvPr id="4" name="Εικόνα 3"/>
          <p:cNvPicPr>
            <a:picLocks noChangeAspect="1"/>
          </p:cNvPicPr>
          <p:nvPr/>
        </p:nvPicPr>
        <p:blipFill>
          <a:blip r:embed="rId3"/>
          <a:stretch>
            <a:fillRect/>
          </a:stretch>
        </p:blipFill>
        <p:spPr>
          <a:xfrm>
            <a:off x="605790" y="1658538"/>
            <a:ext cx="3280410" cy="337066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84311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5000">
              <a:schemeClr val="accent6"/>
            </a:gs>
            <a:gs pos="100000">
              <a:schemeClr val="bg1">
                <a:lumMod val="95000"/>
              </a:schemeClr>
            </a:gs>
          </a:gsLst>
          <a:lin ang="6120000" scaled="1"/>
        </a:gra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b="1" dirty="0">
                <a:latin typeface="Times New Roman" panose="02020603050405020304" pitchFamily="18" charset="0"/>
                <a:cs typeface="Times New Roman" panose="02020603050405020304" pitchFamily="18" charset="0"/>
              </a:rPr>
              <a:t>Περιεχόμενο της Παρουσίασης</a:t>
            </a:r>
            <a:endParaRPr b="1" dirty="0">
              <a:solidFill>
                <a:schemeClr val="lt1"/>
              </a:solidFill>
              <a:latin typeface="Times New Roman" panose="02020603050405020304" pitchFamily="18" charset="0"/>
              <a:cs typeface="Times New Roman" panose="02020603050405020304" pitchFamily="18" charset="0"/>
            </a:endParaRPr>
          </a:p>
        </p:txBody>
      </p:sp>
      <p:cxnSp>
        <p:nvCxnSpPr>
          <p:cNvPr id="120" name="Google Shape;120;p21"/>
          <p:cNvCxnSpPr/>
          <p:nvPr/>
        </p:nvCxnSpPr>
        <p:spPr>
          <a:xfrm>
            <a:off x="5871225" y="2147250"/>
            <a:ext cx="0" cy="689100"/>
          </a:xfrm>
          <a:prstGeom prst="straightConnector1">
            <a:avLst/>
          </a:prstGeom>
          <a:noFill/>
          <a:ln w="19050" cap="flat" cmpd="sng">
            <a:solidFill>
              <a:srgbClr val="D9D9D9"/>
            </a:solidFill>
            <a:prstDash val="solid"/>
            <a:round/>
            <a:headEnd type="none" w="med" len="med"/>
            <a:tailEnd type="none" w="med" len="med"/>
          </a:ln>
        </p:spPr>
      </p:cxnSp>
      <p:cxnSp>
        <p:nvCxnSpPr>
          <p:cNvPr id="121" name="Google Shape;121;p21"/>
          <p:cNvCxnSpPr/>
          <p:nvPr/>
        </p:nvCxnSpPr>
        <p:spPr>
          <a:xfrm>
            <a:off x="3249525" y="2147250"/>
            <a:ext cx="0" cy="689100"/>
          </a:xfrm>
          <a:prstGeom prst="straightConnector1">
            <a:avLst/>
          </a:prstGeom>
          <a:noFill/>
          <a:ln w="19050" cap="flat" cmpd="sng">
            <a:solidFill>
              <a:srgbClr val="D9D9D9"/>
            </a:solidFill>
            <a:prstDash val="solid"/>
            <a:round/>
            <a:headEnd type="none" w="med" len="med"/>
            <a:tailEnd type="none" w="med" len="med"/>
          </a:ln>
        </p:spPr>
      </p:cxnSp>
      <p:sp>
        <p:nvSpPr>
          <p:cNvPr id="122" name="Google Shape;122;p21"/>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b="1" dirty="0">
                <a:latin typeface="Times New Roman" panose="02020603050405020304" pitchFamily="18" charset="0"/>
                <a:cs typeface="Times New Roman" panose="02020603050405020304" pitchFamily="18" charset="0"/>
              </a:rPr>
              <a:t>Εισαγωγή – Θεωρητικό Υπόβαθρο</a:t>
            </a:r>
            <a:endParaRPr b="1" dirty="0">
              <a:latin typeface="Times New Roman" panose="02020603050405020304" pitchFamily="18" charset="0"/>
              <a:cs typeface="Times New Roman" panose="02020603050405020304" pitchFamily="18" charset="0"/>
            </a:endParaRPr>
          </a:p>
        </p:txBody>
      </p:sp>
      <p:sp>
        <p:nvSpPr>
          <p:cNvPr id="124" name="Google Shape;124;p21"/>
          <p:cNvSpPr txBox="1">
            <a:spLocks noGrp="1"/>
          </p:cNvSpPr>
          <p:nvPr>
            <p:ph type="ctrTitle" idx="5"/>
          </p:nvPr>
        </p:nvSpPr>
        <p:spPr>
          <a:xfrm>
            <a:off x="3393541" y="2422562"/>
            <a:ext cx="2333668" cy="495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b="1" dirty="0" smtClean="0">
                <a:latin typeface="Times New Roman" panose="02020603050405020304" pitchFamily="18" charset="0"/>
                <a:cs typeface="Times New Roman" panose="02020603050405020304" pitchFamily="18" charset="0"/>
              </a:rPr>
              <a:t>Μεθοδολογία – </a:t>
            </a:r>
            <a:br>
              <a:rPr lang="el-GR" b="1" dirty="0" smtClean="0">
                <a:latin typeface="Times New Roman" panose="02020603050405020304" pitchFamily="18" charset="0"/>
                <a:cs typeface="Times New Roman" panose="02020603050405020304" pitchFamily="18" charset="0"/>
              </a:rPr>
            </a:br>
            <a:r>
              <a:rPr lang="el-GR" b="1" dirty="0" smtClean="0">
                <a:latin typeface="Times New Roman" panose="02020603050405020304" pitchFamily="18" charset="0"/>
                <a:cs typeface="Times New Roman" panose="02020603050405020304" pitchFamily="18" charset="0"/>
              </a:rPr>
              <a:t>Υλοποίηση Ανιχνευτών</a:t>
            </a:r>
            <a:endParaRPr b="1" dirty="0">
              <a:latin typeface="Times New Roman" panose="02020603050405020304" pitchFamily="18" charset="0"/>
              <a:cs typeface="Times New Roman" panose="02020603050405020304" pitchFamily="18" charset="0"/>
            </a:endParaRPr>
          </a:p>
        </p:txBody>
      </p:sp>
      <p:sp>
        <p:nvSpPr>
          <p:cNvPr id="126" name="Google Shape;126;p21"/>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01</a:t>
            </a:r>
            <a:endParaRPr>
              <a:solidFill>
                <a:schemeClr val="lt1"/>
              </a:solidFill>
            </a:endParaRPr>
          </a:p>
        </p:txBody>
      </p:sp>
      <p:sp>
        <p:nvSpPr>
          <p:cNvPr id="128" name="Google Shape;128;p21"/>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02</a:t>
            </a:r>
            <a:endParaRPr>
              <a:solidFill>
                <a:schemeClr val="lt1"/>
              </a:solidFill>
            </a:endParaRPr>
          </a:p>
        </p:txBody>
      </p:sp>
      <p:sp>
        <p:nvSpPr>
          <p:cNvPr id="130" name="Google Shape;130;p21"/>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rPr>
              <a:t>03</a:t>
            </a:r>
            <a:endParaRPr>
              <a:solidFill>
                <a:schemeClr val="lt1"/>
              </a:solidFill>
            </a:endParaRPr>
          </a:p>
        </p:txBody>
      </p:sp>
      <p:sp>
        <p:nvSpPr>
          <p:cNvPr id="133" name="Google Shape;133;p21"/>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04</a:t>
            </a:r>
            <a:endParaRPr dirty="0">
              <a:solidFill>
                <a:schemeClr val="lt1"/>
              </a:solidFill>
            </a:endParaRPr>
          </a:p>
        </p:txBody>
      </p:sp>
      <p:sp>
        <p:nvSpPr>
          <p:cNvPr id="135" name="Google Shape;135;p21"/>
          <p:cNvSpPr txBox="1">
            <a:spLocks noGrp="1"/>
          </p:cNvSpPr>
          <p:nvPr>
            <p:ph type="ctrTitle" idx="9"/>
          </p:nvPr>
        </p:nvSpPr>
        <p:spPr>
          <a:xfrm>
            <a:off x="2447038" y="3804251"/>
            <a:ext cx="1596300" cy="3305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b="1" dirty="0">
                <a:latin typeface="Times New Roman" panose="02020603050405020304" pitchFamily="18" charset="0"/>
                <a:cs typeface="Times New Roman" panose="02020603050405020304" pitchFamily="18" charset="0"/>
              </a:rPr>
              <a:t>Πειράματα</a:t>
            </a:r>
            <a:endParaRPr b="1" dirty="0">
              <a:latin typeface="Times New Roman" panose="02020603050405020304" pitchFamily="18" charset="0"/>
              <a:cs typeface="Times New Roman" panose="02020603050405020304" pitchFamily="18" charset="0"/>
            </a:endParaRPr>
          </a:p>
        </p:txBody>
      </p:sp>
      <p:sp>
        <p:nvSpPr>
          <p:cNvPr id="136" name="Google Shape;136;p21"/>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lt1"/>
                </a:solidFill>
              </a:rPr>
              <a:t>05</a:t>
            </a:r>
            <a:endParaRPr dirty="0">
              <a:solidFill>
                <a:schemeClr val="lt1"/>
              </a:solidFill>
            </a:endParaRPr>
          </a:p>
        </p:txBody>
      </p:sp>
      <p:cxnSp>
        <p:nvCxnSpPr>
          <p:cNvPr id="137" name="Google Shape;137;p21"/>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38" name="Google Shape;138;p21"/>
          <p:cNvSpPr/>
          <p:nvPr/>
        </p:nvSpPr>
        <p:spPr>
          <a:xfrm rot="899825">
            <a:off x="-1428364" y="3728917"/>
            <a:ext cx="2950497" cy="2316666"/>
          </a:xfrm>
          <a:prstGeom prst="hexagon">
            <a:avLst>
              <a:gd name="adj" fmla="val 25000"/>
              <a:gd name="vf" fmla="val 115470"/>
            </a:avLst>
          </a:prstGeom>
          <a:noFill/>
          <a:ln w="19050" cap="flat" cmpd="sng">
            <a:solidFill>
              <a:schemeClr val="bg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rot="-3036684">
            <a:off x="7673634" y="4629716"/>
            <a:ext cx="2950470" cy="2316746"/>
          </a:xfrm>
          <a:prstGeom prst="hexagon">
            <a:avLst>
              <a:gd name="adj" fmla="val 25000"/>
              <a:gd name="vf" fmla="val 115470"/>
            </a:avLst>
          </a:prstGeom>
          <a:no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p21"/>
          <p:cNvSpPr txBox="1">
            <a:spLocks/>
          </p:cNvSpPr>
          <p:nvPr/>
        </p:nvSpPr>
        <p:spPr>
          <a:xfrm>
            <a:off x="4968264" y="3804251"/>
            <a:ext cx="1805921" cy="3893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Viga"/>
              <a:buNone/>
              <a:defRPr sz="1100" b="0" i="0" u="none" strike="noStrike" cap="none">
                <a:solidFill>
                  <a:schemeClr val="dk1"/>
                </a:solidFill>
                <a:latin typeface="Viga"/>
                <a:ea typeface="Viga"/>
                <a:cs typeface="Viga"/>
                <a:sym typeface="Viga"/>
              </a:defRPr>
            </a:lvl1pPr>
            <a:lvl2pPr marR="0" lvl="1"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r>
              <a:rPr lang="el-GR" b="1" dirty="0" smtClean="0">
                <a:latin typeface="Times New Roman" panose="02020603050405020304" pitchFamily="18" charset="0"/>
                <a:cs typeface="Times New Roman" panose="02020603050405020304" pitchFamily="18" charset="0"/>
              </a:rPr>
              <a:t>Συμπεράσματα και Μελλοντικές </a:t>
            </a:r>
            <a:r>
              <a:rPr lang="el-GR" b="1" dirty="0">
                <a:latin typeface="Times New Roman" panose="02020603050405020304" pitchFamily="18" charset="0"/>
                <a:cs typeface="Times New Roman" panose="02020603050405020304" pitchFamily="18" charset="0"/>
              </a:rPr>
              <a:t>Επεκτάσεις</a:t>
            </a:r>
          </a:p>
        </p:txBody>
      </p:sp>
      <p:cxnSp>
        <p:nvCxnSpPr>
          <p:cNvPr id="30" name="Google Shape;137;p21"/>
          <p:cNvCxnSpPr/>
          <p:nvPr/>
        </p:nvCxnSpPr>
        <p:spPr>
          <a:xfrm>
            <a:off x="6975256" y="3550128"/>
            <a:ext cx="0" cy="689100"/>
          </a:xfrm>
          <a:prstGeom prst="straightConnector1">
            <a:avLst/>
          </a:prstGeom>
          <a:noFill/>
          <a:ln w="19050" cap="flat" cmpd="sng">
            <a:solidFill>
              <a:srgbClr val="D9D9D9"/>
            </a:solidFill>
            <a:prstDash val="solid"/>
            <a:round/>
            <a:headEnd type="none" w="med" len="med"/>
            <a:tailEnd type="none" w="med" len="med"/>
          </a:ln>
        </p:spPr>
      </p:cxnSp>
      <p:sp>
        <p:nvSpPr>
          <p:cNvPr id="20" name="Google Shape;124;p21"/>
          <p:cNvSpPr txBox="1">
            <a:spLocks noGrp="1"/>
          </p:cNvSpPr>
          <p:nvPr>
            <p:ph type="ctrTitle" idx="5"/>
          </p:nvPr>
        </p:nvSpPr>
        <p:spPr>
          <a:xfrm>
            <a:off x="6080192" y="2381559"/>
            <a:ext cx="2333668" cy="495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b="1" dirty="0">
                <a:latin typeface="Times New Roman" panose="02020603050405020304" pitchFamily="18" charset="0"/>
                <a:cs typeface="Times New Roman" panose="02020603050405020304" pitchFamily="18" charset="0"/>
              </a:rPr>
              <a:t>Κίνητρα για Επιστράτευση Τεχνικών </a:t>
            </a:r>
            <a:r>
              <a:rPr lang="en-US" b="1" dirty="0">
                <a:latin typeface="Times New Roman" panose="02020603050405020304" pitchFamily="18" charset="0"/>
                <a:cs typeface="Times New Roman" panose="02020603050405020304" pitchFamily="18" charset="0"/>
              </a:rPr>
              <a:t>Federated Learning</a:t>
            </a:r>
            <a:endParaRP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8334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bg1"/>
            </a:gs>
          </a:gsLst>
          <a:lin ang="16200000" scaled="1"/>
        </a:gradFill>
        <a:effectLst/>
      </p:bgPr>
    </p:bg>
    <p:spTree>
      <p:nvGrpSpPr>
        <p:cNvPr id="1" name=""/>
        <p:cNvGrpSpPr/>
        <p:nvPr/>
      </p:nvGrpSpPr>
      <p:grpSpPr>
        <a:xfrm>
          <a:off x="0" y="0"/>
          <a:ext cx="0" cy="0"/>
          <a:chOff x="0" y="0"/>
          <a:chExt cx="0" cy="0"/>
        </a:xfrm>
      </p:grpSpPr>
      <p:sp>
        <p:nvSpPr>
          <p:cNvPr id="7" name="TextBox 6"/>
          <p:cNvSpPr txBox="1"/>
          <p:nvPr/>
        </p:nvSpPr>
        <p:spPr>
          <a:xfrm>
            <a:off x="5515247" y="957739"/>
            <a:ext cx="3184071" cy="4185761"/>
          </a:xfrm>
          <a:prstGeom prst="rect">
            <a:avLst/>
          </a:prstGeom>
          <a:noFill/>
        </p:spPr>
        <p:txBody>
          <a:bodyPr wrap="square" rtlCol="0">
            <a:spAutoFit/>
          </a:bodyPr>
          <a:lstStyle/>
          <a:p>
            <a:r>
              <a:rPr lang="el-GR" b="1" dirty="0" smtClean="0">
                <a:solidFill>
                  <a:schemeClr val="tx2">
                    <a:lumMod val="75000"/>
                  </a:schemeClr>
                </a:solidFill>
              </a:rPr>
              <a:t>Συμπεριλαμβάνει επιπλέον και </a:t>
            </a:r>
            <a:r>
              <a:rPr lang="en-US" b="1" dirty="0" smtClean="0">
                <a:solidFill>
                  <a:schemeClr val="tx2">
                    <a:lumMod val="75000"/>
                  </a:schemeClr>
                </a:solidFill>
              </a:rPr>
              <a:t>wordlist-based DGAs</a:t>
            </a:r>
            <a:endParaRPr lang="el-GR" b="1" dirty="0" smtClean="0">
              <a:solidFill>
                <a:schemeClr val="tx2">
                  <a:lumMod val="75000"/>
                </a:schemeClr>
              </a:solidFill>
            </a:endParaRPr>
          </a:p>
          <a:p>
            <a:endParaRPr lang="el-GR" dirty="0">
              <a:solidFill>
                <a:schemeClr val="tx2">
                  <a:lumMod val="75000"/>
                </a:schemeClr>
              </a:solidFill>
            </a:endParaRPr>
          </a:p>
          <a:p>
            <a:r>
              <a:rPr lang="el-GR" dirty="0" smtClean="0">
                <a:solidFill>
                  <a:schemeClr val="tx2">
                    <a:lumMod val="75000"/>
                  </a:schemeClr>
                </a:solidFill>
              </a:rPr>
              <a:t>Το </a:t>
            </a:r>
            <a:r>
              <a:rPr lang="en-US" dirty="0">
                <a:solidFill>
                  <a:schemeClr val="tx2">
                    <a:lumMod val="75000"/>
                  </a:schemeClr>
                </a:solidFill>
              </a:rPr>
              <a:t>training dataset 2 </a:t>
            </a:r>
            <a:r>
              <a:rPr lang="el-GR" dirty="0">
                <a:solidFill>
                  <a:schemeClr val="tx2">
                    <a:lumMod val="75000"/>
                  </a:schemeClr>
                </a:solidFill>
              </a:rPr>
              <a:t>αποτελείται από τις εγγραφές του πρώτου αλλά έχει εμπλουτιστεί με επιπλέον 100.000 </a:t>
            </a:r>
            <a:r>
              <a:rPr lang="en-US" dirty="0">
                <a:solidFill>
                  <a:schemeClr val="tx2">
                    <a:lumMod val="75000"/>
                  </a:schemeClr>
                </a:solidFill>
              </a:rPr>
              <a:t>domain names (</a:t>
            </a:r>
            <a:r>
              <a:rPr lang="el-GR" dirty="0">
                <a:solidFill>
                  <a:schemeClr val="tx2">
                    <a:lumMod val="75000"/>
                  </a:schemeClr>
                </a:solidFill>
              </a:rPr>
              <a:t>συνολικά 320.000</a:t>
            </a:r>
            <a:r>
              <a:rPr lang="en-US" dirty="0">
                <a:solidFill>
                  <a:schemeClr val="tx2">
                    <a:lumMod val="75000"/>
                  </a:schemeClr>
                </a:solidFill>
              </a:rPr>
              <a:t>):</a:t>
            </a:r>
          </a:p>
          <a:p>
            <a:pPr marL="285750" indent="-285750">
              <a:buFont typeface="Wingdings" panose="05000000000000000000" pitchFamily="2" charset="2"/>
              <a:buChar char="Ø"/>
            </a:pPr>
            <a:r>
              <a:rPr lang="en-US" dirty="0">
                <a:solidFill>
                  <a:schemeClr val="tx2">
                    <a:lumMod val="75000"/>
                  </a:schemeClr>
                </a:solidFill>
              </a:rPr>
              <a:t>50.000 legit</a:t>
            </a:r>
            <a:r>
              <a:rPr lang="el-GR" dirty="0">
                <a:solidFill>
                  <a:schemeClr val="tx2">
                    <a:lumMod val="75000"/>
                  </a:schemeClr>
                </a:solidFill>
              </a:rPr>
              <a:t>, τα αμέσως πιο δημοφιλή</a:t>
            </a:r>
          </a:p>
          <a:p>
            <a:pPr marL="285750" indent="-285750">
              <a:buFont typeface="Wingdings" panose="05000000000000000000" pitchFamily="2" charset="2"/>
              <a:buChar char="Ø"/>
            </a:pPr>
            <a:r>
              <a:rPr lang="el-GR" dirty="0">
                <a:solidFill>
                  <a:schemeClr val="tx2">
                    <a:lumMod val="75000"/>
                  </a:schemeClr>
                </a:solidFill>
              </a:rPr>
              <a:t>50.000 από την εκτέλεση 5 </a:t>
            </a:r>
            <a:r>
              <a:rPr lang="en-US" dirty="0">
                <a:solidFill>
                  <a:schemeClr val="tx2">
                    <a:lumMod val="75000"/>
                  </a:schemeClr>
                </a:solidFill>
              </a:rPr>
              <a:t>wordlist-based DGA (10.000 domain names </a:t>
            </a:r>
            <a:r>
              <a:rPr lang="el-GR" dirty="0">
                <a:solidFill>
                  <a:schemeClr val="tx2">
                    <a:lumMod val="75000"/>
                  </a:schemeClr>
                </a:solidFill>
              </a:rPr>
              <a:t>για τον καθένα</a:t>
            </a:r>
            <a:r>
              <a:rPr lang="en-US" dirty="0">
                <a:solidFill>
                  <a:schemeClr val="tx2">
                    <a:lumMod val="75000"/>
                  </a:schemeClr>
                </a:solidFill>
              </a:rPr>
              <a:t>)</a:t>
            </a:r>
            <a:endParaRPr lang="el-GR" dirty="0">
              <a:solidFill>
                <a:schemeClr val="tx2">
                  <a:lumMod val="75000"/>
                </a:schemeClr>
              </a:solidFill>
            </a:endParaRPr>
          </a:p>
          <a:p>
            <a:pPr marL="285750" indent="-285750">
              <a:buFont typeface="Wingdings" panose="05000000000000000000" pitchFamily="2" charset="2"/>
              <a:buChar char="Ø"/>
            </a:pPr>
            <a:endParaRPr lang="el-GR" dirty="0">
              <a:solidFill>
                <a:schemeClr val="tx2">
                  <a:lumMod val="75000"/>
                </a:schemeClr>
              </a:solidFill>
            </a:endParaRPr>
          </a:p>
          <a:p>
            <a:r>
              <a:rPr lang="el-GR" dirty="0">
                <a:solidFill>
                  <a:schemeClr val="tx2">
                    <a:lumMod val="75000"/>
                  </a:schemeClr>
                </a:solidFill>
              </a:rPr>
              <a:t>Οι </a:t>
            </a:r>
            <a:r>
              <a:rPr lang="en-US" dirty="0">
                <a:solidFill>
                  <a:schemeClr val="tx2">
                    <a:lumMod val="75000"/>
                  </a:schemeClr>
                </a:solidFill>
              </a:rPr>
              <a:t>DGAs </a:t>
            </a:r>
            <a:r>
              <a:rPr lang="el-GR" dirty="0">
                <a:solidFill>
                  <a:schemeClr val="tx2">
                    <a:lumMod val="75000"/>
                  </a:schemeClr>
                </a:solidFill>
              </a:rPr>
              <a:t>που εκτελούνται είναι διαθέσιμοι στο </a:t>
            </a:r>
            <a:r>
              <a:rPr lang="en-US" dirty="0">
                <a:solidFill>
                  <a:schemeClr val="tx2">
                    <a:lumMod val="75000"/>
                  </a:schemeClr>
                </a:solidFill>
              </a:rPr>
              <a:t>GitHub repository:</a:t>
            </a:r>
          </a:p>
          <a:p>
            <a:r>
              <a:rPr lang="en-US" dirty="0">
                <a:solidFill>
                  <a:schemeClr val="tx2">
                    <a:lumMod val="75000"/>
                  </a:schemeClr>
                </a:solidFill>
                <a:hlinkClick r:id="rId2"/>
              </a:rPr>
              <a:t>https://github.com/baderj/domain_generation_algorithms</a:t>
            </a:r>
            <a:endParaRPr lang="en-US" dirty="0">
              <a:solidFill>
                <a:schemeClr val="tx2">
                  <a:lumMod val="75000"/>
                </a:schemeClr>
              </a:solidFill>
            </a:endParaRPr>
          </a:p>
          <a:p>
            <a:endParaRPr lang="en-US" dirty="0">
              <a:solidFill>
                <a:schemeClr val="tx2">
                  <a:lumMod val="75000"/>
                </a:schemeClr>
              </a:solidFill>
            </a:endParaRPr>
          </a:p>
          <a:p>
            <a:endParaRPr lang="en-US" dirty="0"/>
          </a:p>
        </p:txBody>
      </p:sp>
      <p:sp>
        <p:nvSpPr>
          <p:cNvPr id="5" name="TextBox 4"/>
          <p:cNvSpPr txBox="1"/>
          <p:nvPr/>
        </p:nvSpPr>
        <p:spPr>
          <a:xfrm>
            <a:off x="5302975" y="373963"/>
            <a:ext cx="3976008" cy="400110"/>
          </a:xfrm>
          <a:prstGeom prst="rect">
            <a:avLst/>
          </a:prstGeom>
          <a:noFill/>
        </p:spPr>
        <p:txBody>
          <a:bodyPr wrap="square" rtlCol="0">
            <a:spAutoFit/>
          </a:bodyPr>
          <a:lstStyle/>
          <a:p>
            <a:pPr marL="285750" indent="-285750">
              <a:buFont typeface="Wingdings" panose="05000000000000000000" pitchFamily="2" charset="2"/>
              <a:buChar char="v"/>
            </a:pPr>
            <a:r>
              <a:rPr lang="en-US" sz="2000" b="1" u="sng" dirty="0" smtClean="0">
                <a:solidFill>
                  <a:schemeClr val="tx2">
                    <a:lumMod val="75000"/>
                  </a:schemeClr>
                </a:solidFill>
              </a:rPr>
              <a:t>Training Dataset 2</a:t>
            </a:r>
            <a:endParaRPr lang="en-US" sz="2000" b="1" u="sng" dirty="0">
              <a:solidFill>
                <a:schemeClr val="tx2">
                  <a:lumMod val="75000"/>
                </a:schemeClr>
              </a:solidFill>
            </a:endParaRPr>
          </a:p>
        </p:txBody>
      </p:sp>
      <p:pic>
        <p:nvPicPr>
          <p:cNvPr id="3" name="Εικόνα 2"/>
          <p:cNvPicPr>
            <a:picLocks noChangeAspect="1"/>
          </p:cNvPicPr>
          <p:nvPr/>
        </p:nvPicPr>
        <p:blipFill>
          <a:blip r:embed="rId3"/>
          <a:stretch>
            <a:fillRect/>
          </a:stretch>
        </p:blipFill>
        <p:spPr>
          <a:xfrm>
            <a:off x="716280" y="205314"/>
            <a:ext cx="3810000" cy="47107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9735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bg1"/>
            </a:gs>
          </a:gsLst>
          <a:lin ang="16200000" scaled="1"/>
        </a:gradFill>
        <a:effectLst/>
      </p:bgPr>
    </p:bg>
    <p:spTree>
      <p:nvGrpSpPr>
        <p:cNvPr id="1" name=""/>
        <p:cNvGrpSpPr/>
        <p:nvPr/>
      </p:nvGrpSpPr>
      <p:grpSpPr>
        <a:xfrm>
          <a:off x="0" y="0"/>
          <a:ext cx="0" cy="0"/>
          <a:chOff x="0" y="0"/>
          <a:chExt cx="0" cy="0"/>
        </a:xfrm>
      </p:grpSpPr>
      <p:sp>
        <p:nvSpPr>
          <p:cNvPr id="7" name="TextBox 6"/>
          <p:cNvSpPr txBox="1"/>
          <p:nvPr/>
        </p:nvSpPr>
        <p:spPr>
          <a:xfrm>
            <a:off x="3866061" y="400110"/>
            <a:ext cx="4531179" cy="4832092"/>
          </a:xfrm>
          <a:prstGeom prst="rect">
            <a:avLst/>
          </a:prstGeom>
          <a:noFill/>
        </p:spPr>
        <p:txBody>
          <a:bodyPr wrap="square" rtlCol="0">
            <a:spAutoFit/>
          </a:bodyPr>
          <a:lstStyle/>
          <a:p>
            <a:r>
              <a:rPr lang="el-GR" dirty="0">
                <a:solidFill>
                  <a:schemeClr val="tx2">
                    <a:lumMod val="75000"/>
                  </a:schemeClr>
                </a:solidFill>
              </a:rPr>
              <a:t>Αποτελείται από 918.000 </a:t>
            </a:r>
            <a:r>
              <a:rPr lang="en-US" dirty="0" smtClean="0">
                <a:solidFill>
                  <a:schemeClr val="tx2">
                    <a:lumMod val="75000"/>
                  </a:schemeClr>
                </a:solidFill>
              </a:rPr>
              <a:t>examples</a:t>
            </a:r>
            <a:r>
              <a:rPr lang="el-GR" dirty="0" smtClean="0">
                <a:solidFill>
                  <a:schemeClr val="tx2">
                    <a:lumMod val="75000"/>
                  </a:schemeClr>
                </a:solidFill>
              </a:rPr>
              <a:t> </a:t>
            </a:r>
            <a:r>
              <a:rPr lang="en-US" dirty="0">
                <a:solidFill>
                  <a:schemeClr val="tx2">
                    <a:lumMod val="75000"/>
                  </a:schemeClr>
                </a:solidFill>
              </a:rPr>
              <a:t>(domain names):</a:t>
            </a:r>
          </a:p>
          <a:p>
            <a:pPr marL="285750" indent="-285750">
              <a:buFont typeface="Wingdings" panose="05000000000000000000" pitchFamily="2" charset="2"/>
              <a:buChar char="Ø"/>
            </a:pPr>
            <a:r>
              <a:rPr lang="en-US" dirty="0">
                <a:solidFill>
                  <a:schemeClr val="tx2">
                    <a:lumMod val="75000"/>
                  </a:schemeClr>
                </a:solidFill>
              </a:rPr>
              <a:t>459.000 legit </a:t>
            </a:r>
            <a:r>
              <a:rPr lang="el-GR" dirty="0">
                <a:solidFill>
                  <a:schemeClr val="tx2">
                    <a:lumMod val="75000"/>
                  </a:schemeClr>
                </a:solidFill>
              </a:rPr>
              <a:t>προερχόμενα από την </a:t>
            </a:r>
            <a:r>
              <a:rPr lang="en-US" dirty="0">
                <a:solidFill>
                  <a:schemeClr val="tx2">
                    <a:lumMod val="75000"/>
                  </a:schemeClr>
                </a:solidFill>
              </a:rPr>
              <a:t>Alexa (</a:t>
            </a:r>
            <a:r>
              <a:rPr lang="el-GR" dirty="0">
                <a:solidFill>
                  <a:schemeClr val="tx2">
                    <a:lumMod val="75000"/>
                  </a:schemeClr>
                </a:solidFill>
              </a:rPr>
              <a:t>διαφορετικά από αυτά που χρησιμοποιούνται στα </a:t>
            </a:r>
            <a:r>
              <a:rPr lang="en-US" dirty="0">
                <a:solidFill>
                  <a:schemeClr val="tx2">
                    <a:lumMod val="75000"/>
                  </a:schemeClr>
                </a:solidFill>
              </a:rPr>
              <a:t>training datasets)</a:t>
            </a:r>
          </a:p>
          <a:p>
            <a:pPr marL="285750" indent="-285750">
              <a:buFont typeface="Wingdings" panose="05000000000000000000" pitchFamily="2" charset="2"/>
              <a:buChar char="Ø"/>
            </a:pPr>
            <a:r>
              <a:rPr lang="en-US" dirty="0">
                <a:solidFill>
                  <a:schemeClr val="tx2">
                    <a:lumMod val="75000"/>
                  </a:schemeClr>
                </a:solidFill>
              </a:rPr>
              <a:t>459.000 </a:t>
            </a:r>
            <a:r>
              <a:rPr lang="el-GR" dirty="0">
                <a:solidFill>
                  <a:schemeClr val="tx2">
                    <a:lumMod val="75000"/>
                  </a:schemeClr>
                </a:solidFill>
              </a:rPr>
              <a:t>από την εκτέλεση 34 </a:t>
            </a:r>
            <a:r>
              <a:rPr lang="en-US" dirty="0">
                <a:solidFill>
                  <a:schemeClr val="tx2">
                    <a:lumMod val="75000"/>
                  </a:schemeClr>
                </a:solidFill>
              </a:rPr>
              <a:t>DGA (13.500 </a:t>
            </a:r>
            <a:r>
              <a:rPr lang="el-GR" dirty="0">
                <a:solidFill>
                  <a:schemeClr val="tx2">
                    <a:lumMod val="75000"/>
                  </a:schemeClr>
                </a:solidFill>
              </a:rPr>
              <a:t>για τον καθένα</a:t>
            </a:r>
            <a:r>
              <a:rPr lang="en-US" dirty="0">
                <a:solidFill>
                  <a:schemeClr val="tx2">
                    <a:lumMod val="75000"/>
                  </a:schemeClr>
                </a:solidFill>
              </a:rPr>
              <a:t>)</a:t>
            </a:r>
          </a:p>
          <a:p>
            <a:pPr marL="285750" indent="-285750">
              <a:buFont typeface="Wingdings" panose="05000000000000000000" pitchFamily="2" charset="2"/>
              <a:buChar char="Ø"/>
            </a:pPr>
            <a:endParaRPr lang="en-US" dirty="0">
              <a:solidFill>
                <a:schemeClr val="tx2">
                  <a:lumMod val="75000"/>
                </a:schemeClr>
              </a:solidFill>
            </a:endParaRPr>
          </a:p>
          <a:p>
            <a:pPr marL="285750" indent="-285750">
              <a:buFont typeface="Wingdings" panose="05000000000000000000" pitchFamily="2" charset="2"/>
              <a:buChar char="q"/>
            </a:pPr>
            <a:r>
              <a:rPr lang="el-GR" dirty="0">
                <a:solidFill>
                  <a:schemeClr val="tx2">
                    <a:lumMod val="75000"/>
                  </a:schemeClr>
                </a:solidFill>
              </a:rPr>
              <a:t>Εμπλουτίσαμε το ήδη υπάρχον </a:t>
            </a:r>
            <a:r>
              <a:rPr lang="en-US" dirty="0">
                <a:solidFill>
                  <a:schemeClr val="tx2">
                    <a:lumMod val="75000"/>
                  </a:schemeClr>
                </a:solidFill>
              </a:rPr>
              <a:t>dataset (</a:t>
            </a:r>
            <a:r>
              <a:rPr lang="en-US" dirty="0">
                <a:solidFill>
                  <a:schemeClr val="tx2">
                    <a:lumMod val="75000"/>
                  </a:schemeClr>
                </a:solidFill>
                <a:hlinkClick r:id="rId2"/>
              </a:rPr>
              <a:t>https://github.com/chrmor/DGA_domains_dataset</a:t>
            </a:r>
            <a:r>
              <a:rPr lang="en-US" dirty="0">
                <a:solidFill>
                  <a:schemeClr val="tx2">
                    <a:lumMod val="75000"/>
                  </a:schemeClr>
                </a:solidFill>
              </a:rPr>
              <a:t>) </a:t>
            </a:r>
            <a:r>
              <a:rPr lang="el-GR" dirty="0">
                <a:solidFill>
                  <a:schemeClr val="tx2">
                    <a:lumMod val="75000"/>
                  </a:schemeClr>
                </a:solidFill>
              </a:rPr>
              <a:t>από το </a:t>
            </a:r>
            <a:r>
              <a:rPr lang="en-US" dirty="0">
                <a:solidFill>
                  <a:schemeClr val="tx2">
                    <a:lumMod val="75000"/>
                  </a:schemeClr>
                </a:solidFill>
              </a:rPr>
              <a:t>Netlab Opendata Project</a:t>
            </a:r>
            <a:r>
              <a:rPr lang="el-GR" dirty="0">
                <a:solidFill>
                  <a:schemeClr val="tx2">
                    <a:lumMod val="75000"/>
                  </a:schemeClr>
                </a:solidFill>
              </a:rPr>
              <a:t> (</a:t>
            </a:r>
            <a:r>
              <a:rPr lang="en-US" dirty="0">
                <a:solidFill>
                  <a:schemeClr val="tx2">
                    <a:lumMod val="75000"/>
                  </a:schemeClr>
                </a:solidFill>
                <a:hlinkClick r:id="rId3"/>
              </a:rPr>
              <a:t>https://data.netlab.360.com/dga/</a:t>
            </a:r>
            <a:r>
              <a:rPr lang="el-GR" dirty="0">
                <a:solidFill>
                  <a:schemeClr val="tx2">
                    <a:lumMod val="75000"/>
                  </a:schemeClr>
                </a:solidFill>
              </a:rPr>
              <a:t>) με </a:t>
            </a:r>
            <a:r>
              <a:rPr lang="en-US" dirty="0">
                <a:solidFill>
                  <a:schemeClr val="tx2">
                    <a:lumMod val="75000"/>
                  </a:schemeClr>
                </a:solidFill>
              </a:rPr>
              <a:t>9 </a:t>
            </a:r>
            <a:r>
              <a:rPr lang="el-GR" dirty="0">
                <a:solidFill>
                  <a:schemeClr val="tx2">
                    <a:lumMod val="75000"/>
                  </a:schemeClr>
                </a:solidFill>
              </a:rPr>
              <a:t>επιπλέον </a:t>
            </a:r>
            <a:r>
              <a:rPr lang="en-US" dirty="0">
                <a:solidFill>
                  <a:schemeClr val="tx2">
                    <a:lumMod val="75000"/>
                  </a:schemeClr>
                </a:solidFill>
              </a:rPr>
              <a:t>DGAs.</a:t>
            </a:r>
            <a:endParaRPr lang="el-GR" dirty="0">
              <a:solidFill>
                <a:schemeClr val="tx2">
                  <a:lumMod val="75000"/>
                </a:schemeClr>
              </a:solidFill>
            </a:endParaRPr>
          </a:p>
          <a:p>
            <a:pPr marL="285750" indent="-285750">
              <a:buFont typeface="Wingdings" panose="05000000000000000000" pitchFamily="2" charset="2"/>
              <a:buChar char="Ø"/>
            </a:pPr>
            <a:endParaRPr lang="el-GR" dirty="0">
              <a:solidFill>
                <a:schemeClr val="tx2">
                  <a:lumMod val="75000"/>
                </a:schemeClr>
              </a:solidFill>
            </a:endParaRPr>
          </a:p>
          <a:p>
            <a:pPr marL="285750" indent="-285750">
              <a:buFont typeface="Wingdings" panose="05000000000000000000" pitchFamily="2" charset="2"/>
              <a:buChar char="ü"/>
            </a:pPr>
            <a:r>
              <a:rPr lang="el-GR" b="1" dirty="0">
                <a:solidFill>
                  <a:schemeClr val="tx2">
                    <a:lumMod val="75000"/>
                  </a:schemeClr>
                </a:solidFill>
              </a:rPr>
              <a:t>18 </a:t>
            </a:r>
            <a:r>
              <a:rPr lang="en-US" b="1" dirty="0">
                <a:solidFill>
                  <a:schemeClr val="tx2">
                    <a:lumMod val="75000"/>
                  </a:schemeClr>
                </a:solidFill>
              </a:rPr>
              <a:t>DGAs</a:t>
            </a:r>
            <a:r>
              <a:rPr lang="el-GR" b="1" dirty="0">
                <a:solidFill>
                  <a:schemeClr val="tx2">
                    <a:lumMod val="75000"/>
                  </a:schemeClr>
                </a:solidFill>
              </a:rPr>
              <a:t> δεν έχουν συμπεριληφθεί στα </a:t>
            </a:r>
            <a:r>
              <a:rPr lang="en-US" b="1" dirty="0">
                <a:solidFill>
                  <a:schemeClr val="tx2">
                    <a:lumMod val="75000"/>
                  </a:schemeClr>
                </a:solidFill>
              </a:rPr>
              <a:t>training </a:t>
            </a:r>
            <a:r>
              <a:rPr lang="en-US" b="1" dirty="0" smtClean="0">
                <a:solidFill>
                  <a:schemeClr val="tx2">
                    <a:lumMod val="75000"/>
                  </a:schemeClr>
                </a:solidFill>
              </a:rPr>
              <a:t>datasets</a:t>
            </a:r>
            <a:r>
              <a:rPr lang="en-US" dirty="0" smtClean="0">
                <a:solidFill>
                  <a:schemeClr val="tx2">
                    <a:lumMod val="75000"/>
                  </a:schemeClr>
                </a:solidFill>
              </a:rPr>
              <a:t>. </a:t>
            </a:r>
            <a:r>
              <a:rPr lang="el-GR" dirty="0">
                <a:solidFill>
                  <a:schemeClr val="tx2">
                    <a:lumMod val="75000"/>
                  </a:schemeClr>
                </a:solidFill>
              </a:rPr>
              <a:t>Αξιολογούμε </a:t>
            </a:r>
            <a:r>
              <a:rPr lang="el-GR" dirty="0" smtClean="0">
                <a:solidFill>
                  <a:schemeClr val="tx2">
                    <a:lumMod val="75000"/>
                  </a:schemeClr>
                </a:solidFill>
              </a:rPr>
              <a:t>έτσι </a:t>
            </a:r>
            <a:r>
              <a:rPr lang="el-GR" dirty="0">
                <a:solidFill>
                  <a:schemeClr val="tx2">
                    <a:lumMod val="75000"/>
                  </a:schemeClr>
                </a:solidFill>
              </a:rPr>
              <a:t>τη δυνατότητα των </a:t>
            </a:r>
            <a:r>
              <a:rPr lang="el-GR" dirty="0" smtClean="0">
                <a:solidFill>
                  <a:schemeClr val="tx2">
                    <a:lumMod val="75000"/>
                  </a:schemeClr>
                </a:solidFill>
              </a:rPr>
              <a:t>ανιχνευτών </a:t>
            </a:r>
            <a:r>
              <a:rPr lang="el-GR" dirty="0">
                <a:solidFill>
                  <a:schemeClr val="tx2">
                    <a:lumMod val="75000"/>
                  </a:schemeClr>
                </a:solidFill>
              </a:rPr>
              <a:t>μας να ανακαλύπτουν νεοεμφανιζόμενους </a:t>
            </a:r>
            <a:r>
              <a:rPr lang="en-US" dirty="0">
                <a:solidFill>
                  <a:schemeClr val="tx2">
                    <a:lumMod val="75000"/>
                  </a:schemeClr>
                </a:solidFill>
              </a:rPr>
              <a:t>DGAs.</a:t>
            </a:r>
          </a:p>
          <a:p>
            <a:pPr marL="285750" indent="-285750">
              <a:buFont typeface="Wingdings" panose="05000000000000000000" pitchFamily="2" charset="2"/>
              <a:buChar char="ü"/>
            </a:pPr>
            <a:endParaRPr lang="en-US" dirty="0">
              <a:solidFill>
                <a:schemeClr val="tx2">
                  <a:lumMod val="75000"/>
                </a:schemeClr>
              </a:solidFill>
            </a:endParaRPr>
          </a:p>
          <a:p>
            <a:pPr marL="285750" indent="-285750">
              <a:buFont typeface="Wingdings" panose="05000000000000000000" pitchFamily="2" charset="2"/>
              <a:buChar char="ü"/>
            </a:pPr>
            <a:r>
              <a:rPr lang="el-GR" b="1" dirty="0">
                <a:solidFill>
                  <a:schemeClr val="tx2">
                    <a:lumMod val="75000"/>
                  </a:schemeClr>
                </a:solidFill>
              </a:rPr>
              <a:t>Για τους </a:t>
            </a:r>
            <a:r>
              <a:rPr lang="el-GR" b="1" dirty="0" smtClean="0">
                <a:solidFill>
                  <a:schemeClr val="tx2">
                    <a:lumMod val="75000"/>
                  </a:schemeClr>
                </a:solidFill>
              </a:rPr>
              <a:t>υπόλοιπους </a:t>
            </a:r>
            <a:r>
              <a:rPr lang="en-US" b="1" dirty="0" smtClean="0">
                <a:solidFill>
                  <a:schemeClr val="tx2">
                    <a:lumMod val="75000"/>
                  </a:schemeClr>
                </a:solidFill>
              </a:rPr>
              <a:t>(</a:t>
            </a:r>
            <a:r>
              <a:rPr lang="el-GR" b="1" dirty="0" smtClean="0">
                <a:solidFill>
                  <a:schemeClr val="tx2">
                    <a:lumMod val="75000"/>
                  </a:schemeClr>
                </a:solidFill>
              </a:rPr>
              <a:t>που συμπεριλαμβάνονται στα </a:t>
            </a:r>
            <a:r>
              <a:rPr lang="en-US" b="1" dirty="0" smtClean="0">
                <a:solidFill>
                  <a:schemeClr val="tx2">
                    <a:lumMod val="75000"/>
                  </a:schemeClr>
                </a:solidFill>
              </a:rPr>
              <a:t>training datasets</a:t>
            </a:r>
            <a:r>
              <a:rPr lang="el-GR" b="1" dirty="0" smtClean="0">
                <a:solidFill>
                  <a:schemeClr val="tx2">
                    <a:lumMod val="75000"/>
                  </a:schemeClr>
                </a:solidFill>
              </a:rPr>
              <a:t>) </a:t>
            </a:r>
            <a:r>
              <a:rPr lang="el-GR" b="1" dirty="0">
                <a:solidFill>
                  <a:schemeClr val="tx2">
                    <a:lumMod val="75000"/>
                  </a:schemeClr>
                </a:solidFill>
              </a:rPr>
              <a:t>χρησιμοποιούνται διαφορετικά </a:t>
            </a:r>
            <a:r>
              <a:rPr lang="en-US" b="1" dirty="0">
                <a:solidFill>
                  <a:schemeClr val="tx2">
                    <a:lumMod val="75000"/>
                  </a:schemeClr>
                </a:solidFill>
              </a:rPr>
              <a:t>seeds</a:t>
            </a:r>
          </a:p>
          <a:p>
            <a:pPr marL="285750" indent="-285750">
              <a:buFont typeface="Wingdings" panose="05000000000000000000" pitchFamily="2" charset="2"/>
              <a:buChar char="ü"/>
            </a:pPr>
            <a:endParaRPr lang="en-US" dirty="0">
              <a:solidFill>
                <a:schemeClr val="tx2">
                  <a:lumMod val="75000"/>
                </a:schemeClr>
              </a:solidFill>
            </a:endParaRPr>
          </a:p>
        </p:txBody>
      </p:sp>
      <p:sp>
        <p:nvSpPr>
          <p:cNvPr id="2" name="TextBox 1"/>
          <p:cNvSpPr txBox="1"/>
          <p:nvPr/>
        </p:nvSpPr>
        <p:spPr>
          <a:xfrm>
            <a:off x="3866061" y="0"/>
            <a:ext cx="3976008" cy="400110"/>
          </a:xfrm>
          <a:prstGeom prst="rect">
            <a:avLst/>
          </a:prstGeom>
          <a:noFill/>
        </p:spPr>
        <p:txBody>
          <a:bodyPr wrap="square" rtlCol="0">
            <a:spAutoFit/>
          </a:bodyPr>
          <a:lstStyle/>
          <a:p>
            <a:pPr marL="285750" indent="-285750">
              <a:buFont typeface="Wingdings" panose="05000000000000000000" pitchFamily="2" charset="2"/>
              <a:buChar char="v"/>
            </a:pPr>
            <a:r>
              <a:rPr lang="en-US" sz="2000" b="1" u="sng" dirty="0" smtClean="0">
                <a:solidFill>
                  <a:schemeClr val="tx2">
                    <a:lumMod val="75000"/>
                  </a:schemeClr>
                </a:solidFill>
              </a:rPr>
              <a:t>Testing Dataset</a:t>
            </a:r>
            <a:endParaRPr lang="en-US" sz="2000" b="1" u="sng" dirty="0">
              <a:solidFill>
                <a:schemeClr val="tx2">
                  <a:lumMod val="75000"/>
                </a:schemeClr>
              </a:solidFill>
            </a:endParaRPr>
          </a:p>
        </p:txBody>
      </p:sp>
      <p:pic>
        <p:nvPicPr>
          <p:cNvPr id="3" name="Εικόνα 2"/>
          <p:cNvPicPr>
            <a:picLocks noChangeAspect="1"/>
          </p:cNvPicPr>
          <p:nvPr/>
        </p:nvPicPr>
        <p:blipFill>
          <a:blip r:embed="rId4"/>
          <a:stretch>
            <a:fillRect/>
          </a:stretch>
        </p:blipFill>
        <p:spPr>
          <a:xfrm>
            <a:off x="786830" y="114301"/>
            <a:ext cx="2276410" cy="49225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689737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E3FF"/>
            </a:gs>
            <a:gs pos="15000">
              <a:schemeClr val="bg1"/>
            </a:gs>
          </a:gsLst>
          <a:lin ang="5400000" scaled="1"/>
          <a:tileRect/>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370369" y="130955"/>
            <a:ext cx="8305105" cy="539700"/>
          </a:xfrm>
        </p:spPr>
        <p:txBody>
          <a:bodyPr/>
          <a:lstStyle/>
          <a:p>
            <a:r>
              <a:rPr lang="el-GR" b="1" dirty="0" smtClean="0">
                <a:latin typeface="+mj-lt"/>
              </a:rPr>
              <a:t>Απόδοση των Μοντέλων σε </a:t>
            </a:r>
            <a:r>
              <a:rPr lang="en-US" b="1" dirty="0">
                <a:latin typeface="+mj-lt"/>
              </a:rPr>
              <a:t>Non-Federated Learning</a:t>
            </a:r>
          </a:p>
        </p:txBody>
      </p:sp>
      <p:pic>
        <p:nvPicPr>
          <p:cNvPr id="4" name="Εικόνα 3"/>
          <p:cNvPicPr>
            <a:picLocks noChangeAspect="1"/>
          </p:cNvPicPr>
          <p:nvPr/>
        </p:nvPicPr>
        <p:blipFill>
          <a:blip r:embed="rId2"/>
          <a:stretch>
            <a:fillRect/>
          </a:stretch>
        </p:blipFill>
        <p:spPr>
          <a:xfrm>
            <a:off x="1592078" y="685310"/>
            <a:ext cx="5861685" cy="980281"/>
          </a:xfrm>
          <a:prstGeom prst="rect">
            <a:avLst/>
          </a:prstGeom>
        </p:spPr>
      </p:pic>
      <p:pic>
        <p:nvPicPr>
          <p:cNvPr id="8" name="Εικόνα 7"/>
          <p:cNvPicPr>
            <a:picLocks noChangeAspect="1"/>
          </p:cNvPicPr>
          <p:nvPr/>
        </p:nvPicPr>
        <p:blipFill>
          <a:blip r:embed="rId3"/>
          <a:stretch>
            <a:fillRect/>
          </a:stretch>
        </p:blipFill>
        <p:spPr>
          <a:xfrm>
            <a:off x="446569" y="1657386"/>
            <a:ext cx="3256597" cy="3076111"/>
          </a:xfrm>
          <a:prstGeom prst="rect">
            <a:avLst/>
          </a:prstGeom>
        </p:spPr>
      </p:pic>
      <p:pic>
        <p:nvPicPr>
          <p:cNvPr id="9" name="Εικόνα 8"/>
          <p:cNvPicPr>
            <a:picLocks noChangeAspect="1"/>
          </p:cNvPicPr>
          <p:nvPr/>
        </p:nvPicPr>
        <p:blipFill>
          <a:blip r:embed="rId4"/>
          <a:stretch>
            <a:fillRect/>
          </a:stretch>
        </p:blipFill>
        <p:spPr>
          <a:xfrm>
            <a:off x="5334348" y="1657386"/>
            <a:ext cx="3264926" cy="3076111"/>
          </a:xfrm>
          <a:prstGeom prst="rect">
            <a:avLst/>
          </a:prstGeom>
        </p:spPr>
      </p:pic>
      <p:sp>
        <p:nvSpPr>
          <p:cNvPr id="10" name="TextBox 9"/>
          <p:cNvSpPr txBox="1"/>
          <p:nvPr/>
        </p:nvSpPr>
        <p:spPr>
          <a:xfrm>
            <a:off x="667549" y="4689753"/>
            <a:ext cx="3142297" cy="430887"/>
          </a:xfrm>
          <a:prstGeom prst="rect">
            <a:avLst/>
          </a:prstGeom>
          <a:noFill/>
        </p:spPr>
        <p:txBody>
          <a:bodyPr wrap="square" rtlCol="0">
            <a:spAutoFit/>
          </a:bodyPr>
          <a:lstStyle/>
          <a:p>
            <a:r>
              <a:rPr lang="en-US" sz="1100" dirty="0">
                <a:solidFill>
                  <a:schemeClr val="tx2">
                    <a:lumMod val="75000"/>
                  </a:schemeClr>
                </a:solidFill>
              </a:rPr>
              <a:t>Validation-set Accuracy </a:t>
            </a:r>
            <a:r>
              <a:rPr lang="en-US" sz="1100" dirty="0" smtClean="0">
                <a:solidFill>
                  <a:schemeClr val="tx2">
                    <a:lumMod val="75000"/>
                  </a:schemeClr>
                </a:solidFill>
              </a:rPr>
              <a:t>(%): </a:t>
            </a:r>
            <a:r>
              <a:rPr lang="en-US" sz="1100" dirty="0">
                <a:solidFill>
                  <a:schemeClr val="tx2">
                    <a:lumMod val="75000"/>
                  </a:schemeClr>
                </a:solidFill>
              </a:rPr>
              <a:t>Models Trained on Non-Wordlist-Based DGAs Dataset</a:t>
            </a:r>
          </a:p>
        </p:txBody>
      </p:sp>
      <p:sp>
        <p:nvSpPr>
          <p:cNvPr id="11" name="TextBox 10"/>
          <p:cNvSpPr txBox="1"/>
          <p:nvPr/>
        </p:nvSpPr>
        <p:spPr>
          <a:xfrm>
            <a:off x="5334348" y="4689752"/>
            <a:ext cx="3886200" cy="430887"/>
          </a:xfrm>
          <a:prstGeom prst="rect">
            <a:avLst/>
          </a:prstGeom>
          <a:noFill/>
        </p:spPr>
        <p:txBody>
          <a:bodyPr wrap="square" rtlCol="0">
            <a:spAutoFit/>
          </a:bodyPr>
          <a:lstStyle/>
          <a:p>
            <a:r>
              <a:rPr lang="en-US" sz="1100" dirty="0">
                <a:solidFill>
                  <a:schemeClr val="tx2">
                    <a:lumMod val="75000"/>
                  </a:schemeClr>
                </a:solidFill>
              </a:rPr>
              <a:t>Validation-set Accuracy </a:t>
            </a:r>
            <a:r>
              <a:rPr lang="en-US" sz="1100" dirty="0" smtClean="0">
                <a:solidFill>
                  <a:schemeClr val="tx2">
                    <a:lumMod val="75000"/>
                  </a:schemeClr>
                </a:solidFill>
              </a:rPr>
              <a:t>(%): </a:t>
            </a:r>
            <a:r>
              <a:rPr lang="en-US" sz="1100" dirty="0">
                <a:solidFill>
                  <a:schemeClr val="tx2">
                    <a:lumMod val="75000"/>
                  </a:schemeClr>
                </a:solidFill>
              </a:rPr>
              <a:t>Models Trained on Dataset with Wordlist-Based DGA Domain </a:t>
            </a:r>
            <a:r>
              <a:rPr lang="en-US" sz="1100" dirty="0" smtClean="0">
                <a:solidFill>
                  <a:schemeClr val="tx2">
                    <a:lumMod val="75000"/>
                  </a:schemeClr>
                </a:solidFill>
              </a:rPr>
              <a:t>Names Included</a:t>
            </a:r>
            <a:endParaRPr lang="en-US" sz="1100" dirty="0">
              <a:solidFill>
                <a:schemeClr val="tx2">
                  <a:lumMod val="75000"/>
                </a:schemeClr>
              </a:solidFill>
            </a:endParaRPr>
          </a:p>
        </p:txBody>
      </p:sp>
    </p:spTree>
    <p:extLst>
      <p:ext uri="{BB962C8B-B14F-4D97-AF65-F5344CB8AC3E}">
        <p14:creationId xmlns:p14="http://schemas.microsoft.com/office/powerpoint/2010/main" val="1234238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2" y="0"/>
            <a:ext cx="6243774" cy="461665"/>
          </a:xfrm>
          <a:prstGeom prst="rect">
            <a:avLst/>
          </a:prstGeom>
          <a:noFill/>
        </p:spPr>
        <p:txBody>
          <a:bodyPr wrap="square" rtlCol="0">
            <a:spAutoFit/>
          </a:bodyPr>
          <a:lstStyle/>
          <a:p>
            <a:pPr marL="342900" indent="-342900">
              <a:buFont typeface="Wingdings" panose="05000000000000000000" pitchFamily="2" charset="2"/>
              <a:buChar char="v"/>
            </a:pPr>
            <a:r>
              <a:rPr lang="el-GR" sz="2400" b="1" u="sng" dirty="0">
                <a:solidFill>
                  <a:schemeClr val="tx2">
                    <a:lumMod val="75000"/>
                  </a:schemeClr>
                </a:solidFill>
              </a:rPr>
              <a:t>Αξιολόγηση </a:t>
            </a:r>
            <a:r>
              <a:rPr lang="el-GR" sz="2400" b="1" u="sng" dirty="0" smtClean="0">
                <a:solidFill>
                  <a:schemeClr val="tx2">
                    <a:lumMod val="75000"/>
                  </a:schemeClr>
                </a:solidFill>
              </a:rPr>
              <a:t>πάνω στο </a:t>
            </a:r>
            <a:r>
              <a:rPr lang="en-US" sz="2400" b="1" u="sng" dirty="0" smtClean="0">
                <a:solidFill>
                  <a:schemeClr val="tx2">
                    <a:lumMod val="75000"/>
                  </a:schemeClr>
                </a:solidFill>
              </a:rPr>
              <a:t>Testing Dataset</a:t>
            </a:r>
            <a:endParaRPr lang="en-US" sz="2400" b="1" u="sng" dirty="0">
              <a:solidFill>
                <a:schemeClr val="tx2">
                  <a:lumMod val="75000"/>
                </a:schemeClr>
              </a:solidFill>
            </a:endParaRPr>
          </a:p>
        </p:txBody>
      </p:sp>
      <p:pic>
        <p:nvPicPr>
          <p:cNvPr id="8" name="Εικόνα 7"/>
          <p:cNvPicPr>
            <a:picLocks noChangeAspect="1"/>
          </p:cNvPicPr>
          <p:nvPr/>
        </p:nvPicPr>
        <p:blipFill>
          <a:blip r:embed="rId2"/>
          <a:stretch>
            <a:fillRect/>
          </a:stretch>
        </p:blipFill>
        <p:spPr>
          <a:xfrm>
            <a:off x="597641" y="4481950"/>
            <a:ext cx="4111519" cy="239839"/>
          </a:xfrm>
          <a:prstGeom prst="rect">
            <a:avLst/>
          </a:prstGeom>
        </p:spPr>
      </p:pic>
      <p:pic>
        <p:nvPicPr>
          <p:cNvPr id="12" name="Εικόνα 11"/>
          <p:cNvPicPr>
            <a:picLocks noChangeAspect="1"/>
          </p:cNvPicPr>
          <p:nvPr/>
        </p:nvPicPr>
        <p:blipFill>
          <a:blip r:embed="rId3"/>
          <a:stretch>
            <a:fillRect/>
          </a:stretch>
        </p:blipFill>
        <p:spPr>
          <a:xfrm>
            <a:off x="125732" y="2853818"/>
            <a:ext cx="5055336" cy="235848"/>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5104269" y="1702297"/>
                <a:ext cx="3329940" cy="1415772"/>
              </a:xfrm>
              <a:prstGeom prst="rect">
                <a:avLst/>
              </a:prstGeom>
              <a:noFill/>
            </p:spPr>
            <p:txBody>
              <a:bodyPr wrap="square" rtlCol="0">
                <a:spAutoFit/>
              </a:bodyPr>
              <a:lstStyle/>
              <a:p>
                <a:pPr marL="285750" indent="-285750">
                  <a:buFont typeface="Wingdings" panose="05000000000000000000" pitchFamily="2" charset="2"/>
                  <a:buChar char="v"/>
                </a:pPr>
                <a:r>
                  <a:rPr lang="en-US" sz="1200" b="1" u="sng" dirty="0">
                    <a:solidFill>
                      <a:schemeClr val="accent1">
                        <a:lumMod val="75000"/>
                      </a:schemeClr>
                    </a:solidFill>
                  </a:rPr>
                  <a:t>Models Trained On Dataset </a:t>
                </a:r>
                <a:r>
                  <a:rPr lang="en-US" sz="1200" b="1" u="sng" dirty="0" smtClean="0">
                    <a:solidFill>
                      <a:schemeClr val="accent1">
                        <a:lumMod val="75000"/>
                      </a:schemeClr>
                    </a:solidFill>
                  </a:rPr>
                  <a:t>1 (Non-Wordlist DGAs)</a:t>
                </a:r>
                <a:endParaRPr lang="en-US" sz="1200" b="1" u="sng" dirty="0">
                  <a:solidFill>
                    <a:schemeClr val="accent1">
                      <a:lumMod val="75000"/>
                    </a:schemeClr>
                  </a:solidFill>
                </a:endParaRPr>
              </a:p>
              <a:p>
                <a:pPr marL="285750" indent="-285750">
                  <a:buFont typeface="Wingdings" panose="05000000000000000000" pitchFamily="2" charset="2"/>
                  <a:buChar char="§"/>
                </a:pPr>
                <a:endParaRPr lang="en-US" sz="1200" dirty="0" smtClean="0">
                  <a:solidFill>
                    <a:schemeClr val="accent1">
                      <a:lumMod val="75000"/>
                    </a:schemeClr>
                  </a:solidFill>
                </a:endParaRPr>
              </a:p>
              <a:p>
                <a:pPr marL="285750" indent="-285750">
                  <a:buFont typeface="Wingdings" panose="05000000000000000000" pitchFamily="2" charset="2"/>
                  <a:buChar char="§"/>
                </a:pPr>
                <a:r>
                  <a:rPr lang="el-GR" sz="1200" dirty="0" smtClean="0">
                    <a:solidFill>
                      <a:schemeClr val="accent1">
                        <a:lumMod val="75000"/>
                      </a:schemeClr>
                    </a:solidFill>
                  </a:rPr>
                  <a:t>Διατήρηση </a:t>
                </a:r>
                <a:r>
                  <a:rPr lang="el-GR" sz="1200" dirty="0">
                    <a:solidFill>
                      <a:schemeClr val="accent1">
                        <a:lumMod val="75000"/>
                      </a:schemeClr>
                    </a:solidFill>
                  </a:rPr>
                  <a:t>αρκετά χαμηλού </a:t>
                </a:r>
                <a:r>
                  <a:rPr lang="en-US" sz="1200" dirty="0">
                    <a:solidFill>
                      <a:schemeClr val="accent1">
                        <a:lumMod val="75000"/>
                      </a:schemeClr>
                    </a:solidFill>
                  </a:rPr>
                  <a:t>FPR ( </a:t>
                </a:r>
                <a14:m>
                  <m:oMath xmlns:m="http://schemas.openxmlformats.org/officeDocument/2006/math">
                    <m:r>
                      <a:rPr lang="en-US" sz="1200" i="1" smtClean="0">
                        <a:solidFill>
                          <a:schemeClr val="accent1">
                            <a:lumMod val="75000"/>
                          </a:schemeClr>
                        </a:solidFill>
                        <a:latin typeface="Cambria Math" panose="02040503050406030204" pitchFamily="18" charset="0"/>
                        <a:ea typeface="Cambria Math" panose="02040503050406030204" pitchFamily="18" charset="0"/>
                      </a:rPr>
                      <m:t>≈</m:t>
                    </m:r>
                  </m:oMath>
                </a14:m>
                <a:r>
                  <a:rPr lang="en-US" sz="1200" dirty="0" smtClean="0">
                    <a:solidFill>
                      <a:schemeClr val="accent1">
                        <a:lumMod val="75000"/>
                      </a:schemeClr>
                    </a:solidFill>
                  </a:rPr>
                  <a:t>2</a:t>
                </a:r>
                <a:r>
                  <a:rPr lang="en-US" sz="1200" dirty="0">
                    <a:solidFill>
                      <a:schemeClr val="accent1">
                        <a:lumMod val="75000"/>
                      </a:schemeClr>
                    </a:solidFill>
                  </a:rPr>
                  <a:t>% ), </a:t>
                </a:r>
                <a:r>
                  <a:rPr lang="el-GR" sz="1200" dirty="0">
                    <a:solidFill>
                      <a:schemeClr val="accent1">
                        <a:lumMod val="75000"/>
                      </a:schemeClr>
                    </a:solidFill>
                  </a:rPr>
                  <a:t>δηλαδή </a:t>
                </a:r>
                <a:r>
                  <a:rPr lang="en-US" sz="1200" dirty="0">
                    <a:solidFill>
                      <a:schemeClr val="accent1">
                        <a:lumMod val="75000"/>
                      </a:schemeClr>
                    </a:solidFill>
                  </a:rPr>
                  <a:t>legit domain names </a:t>
                </a:r>
                <a:r>
                  <a:rPr lang="el-GR" sz="1200" dirty="0">
                    <a:solidFill>
                      <a:schemeClr val="accent1">
                        <a:lumMod val="75000"/>
                      </a:schemeClr>
                    </a:solidFill>
                  </a:rPr>
                  <a:t>που ταξινομούνται λανθασμένα ως </a:t>
                </a:r>
                <a:r>
                  <a:rPr lang="en-US" sz="1200" dirty="0">
                    <a:solidFill>
                      <a:schemeClr val="accent1">
                        <a:lumMod val="75000"/>
                      </a:schemeClr>
                    </a:solidFill>
                  </a:rPr>
                  <a:t>DGA.</a:t>
                </a:r>
              </a:p>
              <a:p>
                <a:pPr marL="285750" indent="-285750">
                  <a:buFont typeface="Wingdings" panose="05000000000000000000" pitchFamily="2" charset="2"/>
                  <a:buChar char="§"/>
                </a:pP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104269" y="1702297"/>
                <a:ext cx="3329940" cy="1415772"/>
              </a:xfrm>
              <a:prstGeom prst="rect">
                <a:avLst/>
              </a:prstGeom>
              <a:blipFill>
                <a:blip r:embed="rId4"/>
                <a:stretch>
                  <a:fillRect t="-431"/>
                </a:stretch>
              </a:blipFill>
            </p:spPr>
            <p:txBody>
              <a:bodyPr/>
              <a:lstStyle/>
              <a:p>
                <a:r>
                  <a:rPr lang="en-US">
                    <a:noFill/>
                  </a:rPr>
                  <a:t> </a:t>
                </a:r>
              </a:p>
            </p:txBody>
          </p:sp>
        </mc:Fallback>
      </mc:AlternateContent>
      <p:sp>
        <p:nvSpPr>
          <p:cNvPr id="4" name="TextBox 3"/>
          <p:cNvSpPr txBox="1"/>
          <p:nvPr/>
        </p:nvSpPr>
        <p:spPr>
          <a:xfrm>
            <a:off x="5104269" y="3329123"/>
            <a:ext cx="3611880" cy="1569660"/>
          </a:xfrm>
          <a:prstGeom prst="rect">
            <a:avLst/>
          </a:prstGeom>
          <a:noFill/>
        </p:spPr>
        <p:txBody>
          <a:bodyPr wrap="square" rtlCol="0">
            <a:spAutoFit/>
          </a:bodyPr>
          <a:lstStyle/>
          <a:p>
            <a:pPr marL="171450" indent="-171450">
              <a:buFont typeface="Wingdings" panose="05000000000000000000" pitchFamily="2" charset="2"/>
              <a:buChar char="v"/>
            </a:pPr>
            <a:r>
              <a:rPr lang="en-US" sz="1200" b="1" u="sng" dirty="0" smtClean="0">
                <a:solidFill>
                  <a:schemeClr val="accent1">
                    <a:lumMod val="75000"/>
                  </a:schemeClr>
                </a:solidFill>
              </a:rPr>
              <a:t>Models Trained On Dataset 2 (Wordlist-Based DGAs Included)</a:t>
            </a:r>
          </a:p>
          <a:p>
            <a:endParaRPr lang="en-US" sz="1200" b="1" u="sng" dirty="0" smtClean="0">
              <a:solidFill>
                <a:schemeClr val="accent1">
                  <a:lumMod val="75000"/>
                </a:schemeClr>
              </a:solidFill>
            </a:endParaRPr>
          </a:p>
          <a:p>
            <a:pPr marL="171450" indent="-171450">
              <a:buFont typeface="Wingdings" panose="05000000000000000000" pitchFamily="2" charset="2"/>
              <a:buChar char="§"/>
            </a:pPr>
            <a:r>
              <a:rPr lang="el-GR" sz="1200" dirty="0" smtClean="0">
                <a:solidFill>
                  <a:schemeClr val="accent1">
                    <a:lumMod val="75000"/>
                  </a:schemeClr>
                </a:solidFill>
              </a:rPr>
              <a:t>Αύξηση </a:t>
            </a:r>
            <a:r>
              <a:rPr lang="en-US" sz="1200" dirty="0">
                <a:solidFill>
                  <a:schemeClr val="accent1">
                    <a:lumMod val="75000"/>
                  </a:schemeClr>
                </a:solidFill>
              </a:rPr>
              <a:t>TPR </a:t>
            </a:r>
            <a:r>
              <a:rPr lang="el-GR" sz="1200" dirty="0">
                <a:solidFill>
                  <a:schemeClr val="accent1">
                    <a:lumMod val="75000"/>
                  </a:schemeClr>
                </a:solidFill>
              </a:rPr>
              <a:t>κατά 15%</a:t>
            </a:r>
            <a:r>
              <a:rPr lang="en-US" sz="1200" dirty="0">
                <a:solidFill>
                  <a:schemeClr val="accent1">
                    <a:lumMod val="75000"/>
                  </a:schemeClr>
                </a:solidFill>
              </a:rPr>
              <a:t>, </a:t>
            </a:r>
            <a:r>
              <a:rPr lang="el-GR" sz="1200" dirty="0">
                <a:solidFill>
                  <a:schemeClr val="accent1">
                    <a:lumMod val="75000"/>
                  </a:schemeClr>
                </a:solidFill>
              </a:rPr>
              <a:t>δηλαδή επιτυχώς ανιχνευμένων </a:t>
            </a:r>
            <a:r>
              <a:rPr lang="en-US" sz="1200" dirty="0">
                <a:solidFill>
                  <a:schemeClr val="accent1">
                    <a:lumMod val="75000"/>
                  </a:schemeClr>
                </a:solidFill>
              </a:rPr>
              <a:t>DGA domain names</a:t>
            </a:r>
            <a:endParaRPr lang="el-GR" sz="1200" dirty="0">
              <a:solidFill>
                <a:schemeClr val="accent1">
                  <a:lumMod val="75000"/>
                </a:schemeClr>
              </a:solidFill>
            </a:endParaRPr>
          </a:p>
          <a:p>
            <a:pPr marL="171450" indent="-171450">
              <a:buFont typeface="Wingdings" panose="05000000000000000000" pitchFamily="2" charset="2"/>
              <a:buChar char="§"/>
            </a:pPr>
            <a:endParaRPr lang="el-GR" sz="1200" dirty="0">
              <a:solidFill>
                <a:schemeClr val="accent1">
                  <a:lumMod val="75000"/>
                </a:schemeClr>
              </a:solidFill>
            </a:endParaRPr>
          </a:p>
          <a:p>
            <a:pPr marL="171450" indent="-171450">
              <a:buFont typeface="Wingdings" panose="05000000000000000000" pitchFamily="2" charset="2"/>
              <a:buChar char="§"/>
            </a:pPr>
            <a:r>
              <a:rPr lang="en-US" sz="1200" dirty="0">
                <a:solidFill>
                  <a:schemeClr val="accent1">
                    <a:lumMod val="75000"/>
                  </a:schemeClr>
                </a:solidFill>
              </a:rPr>
              <a:t>FPR </a:t>
            </a:r>
            <a:r>
              <a:rPr lang="el-GR" sz="1200" dirty="0">
                <a:solidFill>
                  <a:schemeClr val="accent1">
                    <a:lumMod val="75000"/>
                  </a:schemeClr>
                </a:solidFill>
              </a:rPr>
              <a:t>προσεγγίζει το 10% </a:t>
            </a:r>
            <a:r>
              <a:rPr lang="en-US" sz="1200" dirty="0" smtClean="0">
                <a:solidFill>
                  <a:schemeClr val="accent1">
                    <a:lumMod val="75000"/>
                  </a:schemeClr>
                </a:solidFill>
              </a:rPr>
              <a:t>(</a:t>
            </a:r>
            <a:r>
              <a:rPr lang="el-GR" sz="1200" dirty="0" smtClean="0">
                <a:solidFill>
                  <a:schemeClr val="accent1">
                    <a:lumMod val="75000"/>
                  </a:schemeClr>
                </a:solidFill>
              </a:rPr>
              <a:t>δεν συνίσταται για </a:t>
            </a:r>
            <a:r>
              <a:rPr lang="en-US" sz="1200" dirty="0" smtClean="0">
                <a:solidFill>
                  <a:schemeClr val="accent1">
                    <a:lumMod val="75000"/>
                  </a:schemeClr>
                </a:solidFill>
              </a:rPr>
              <a:t>real-time </a:t>
            </a:r>
            <a:r>
              <a:rPr lang="el-GR" sz="1200" dirty="0" smtClean="0">
                <a:solidFill>
                  <a:schemeClr val="accent1">
                    <a:lumMod val="75000"/>
                  </a:schemeClr>
                </a:solidFill>
              </a:rPr>
              <a:t>αποκοπή κακόβουλης κίνησης</a:t>
            </a:r>
            <a:r>
              <a:rPr lang="en-US" sz="1200" dirty="0" smtClean="0">
                <a:solidFill>
                  <a:schemeClr val="accent1">
                    <a:lumMod val="75000"/>
                  </a:schemeClr>
                </a:solidFill>
              </a:rPr>
              <a:t>)</a:t>
            </a:r>
            <a:endParaRPr lang="en-US" sz="1200" dirty="0">
              <a:solidFill>
                <a:schemeClr val="accent1">
                  <a:lumMod val="75000"/>
                </a:schemeClr>
              </a:solidFill>
            </a:endParaRPr>
          </a:p>
        </p:txBody>
      </p:sp>
      <p:pic>
        <p:nvPicPr>
          <p:cNvPr id="5" name="Εικόνα 4"/>
          <p:cNvPicPr>
            <a:picLocks noChangeAspect="1"/>
          </p:cNvPicPr>
          <p:nvPr/>
        </p:nvPicPr>
        <p:blipFill>
          <a:blip r:embed="rId5"/>
          <a:stretch>
            <a:fillRect/>
          </a:stretch>
        </p:blipFill>
        <p:spPr>
          <a:xfrm>
            <a:off x="431344" y="1702297"/>
            <a:ext cx="4277816" cy="1151878"/>
          </a:xfrm>
          <a:prstGeom prst="rect">
            <a:avLst/>
          </a:prstGeom>
        </p:spPr>
      </p:pic>
      <p:pic>
        <p:nvPicPr>
          <p:cNvPr id="6" name="Εικόνα 5"/>
          <p:cNvPicPr>
            <a:picLocks noChangeAspect="1"/>
          </p:cNvPicPr>
          <p:nvPr/>
        </p:nvPicPr>
        <p:blipFill>
          <a:blip r:embed="rId6"/>
          <a:stretch>
            <a:fillRect/>
          </a:stretch>
        </p:blipFill>
        <p:spPr>
          <a:xfrm>
            <a:off x="431344" y="3329123"/>
            <a:ext cx="4277816" cy="1153714"/>
          </a:xfrm>
          <a:prstGeom prst="rect">
            <a:avLst/>
          </a:prstGeom>
        </p:spPr>
      </p:pic>
      <p:sp>
        <p:nvSpPr>
          <p:cNvPr id="7" name="TextBox 6"/>
          <p:cNvSpPr txBox="1"/>
          <p:nvPr/>
        </p:nvSpPr>
        <p:spPr>
          <a:xfrm>
            <a:off x="431344" y="519470"/>
            <a:ext cx="8080196" cy="1015663"/>
          </a:xfrm>
          <a:prstGeom prst="rect">
            <a:avLst/>
          </a:prstGeom>
          <a:noFill/>
        </p:spPr>
        <p:txBody>
          <a:bodyPr wrap="square" rtlCol="0">
            <a:spAutoFit/>
          </a:bodyPr>
          <a:lstStyle/>
          <a:p>
            <a:pPr marL="285750" indent="-285750">
              <a:buFont typeface="Wingdings" panose="05000000000000000000" pitchFamily="2" charset="2"/>
              <a:buChar char="q"/>
            </a:pPr>
            <a:r>
              <a:rPr lang="en-US" sz="1200" b="1" dirty="0" smtClean="0">
                <a:solidFill>
                  <a:schemeClr val="tx2">
                    <a:lumMod val="75000"/>
                  </a:schemeClr>
                </a:solidFill>
              </a:rPr>
              <a:t>TNR (True Negative Rate): </a:t>
            </a:r>
            <a:r>
              <a:rPr lang="el-GR" sz="1200" dirty="0" smtClean="0">
                <a:solidFill>
                  <a:schemeClr val="tx2">
                    <a:lumMod val="75000"/>
                  </a:schemeClr>
                </a:solidFill>
              </a:rPr>
              <a:t>Αναφέρεται στο </a:t>
            </a:r>
            <a:r>
              <a:rPr lang="el-GR" sz="1200" b="1" dirty="0" smtClean="0">
                <a:solidFill>
                  <a:schemeClr val="tx2">
                    <a:lumMod val="75000"/>
                  </a:schemeClr>
                </a:solidFill>
              </a:rPr>
              <a:t>ποσοστό των επιτυχών προβλέψεων που αφορούν τα </a:t>
            </a:r>
            <a:r>
              <a:rPr lang="en-US" sz="1200" b="1" dirty="0">
                <a:solidFill>
                  <a:schemeClr val="tx2">
                    <a:lumMod val="75000"/>
                  </a:schemeClr>
                </a:solidFill>
              </a:rPr>
              <a:t>L</a:t>
            </a:r>
            <a:r>
              <a:rPr lang="en-US" sz="1200" b="1" dirty="0" smtClean="0">
                <a:solidFill>
                  <a:schemeClr val="tx2">
                    <a:lumMod val="75000"/>
                  </a:schemeClr>
                </a:solidFill>
              </a:rPr>
              <a:t>egit domain names</a:t>
            </a:r>
            <a:r>
              <a:rPr lang="en-US" sz="1200" dirty="0" smtClean="0">
                <a:solidFill>
                  <a:schemeClr val="tx2">
                    <a:lumMod val="75000"/>
                  </a:schemeClr>
                </a:solidFill>
              </a:rPr>
              <a:t>. </a:t>
            </a:r>
            <a:r>
              <a:rPr lang="el-GR" sz="1200" dirty="0" smtClean="0">
                <a:solidFill>
                  <a:schemeClr val="tx2">
                    <a:lumMod val="75000"/>
                  </a:schemeClr>
                </a:solidFill>
              </a:rPr>
              <a:t>Περιγράφει δηλαδή το ποσοστό των </a:t>
            </a:r>
            <a:r>
              <a:rPr lang="en-US" sz="1200" dirty="0">
                <a:solidFill>
                  <a:schemeClr val="tx2">
                    <a:lumMod val="75000"/>
                  </a:schemeClr>
                </a:solidFill>
              </a:rPr>
              <a:t>L</a:t>
            </a:r>
            <a:r>
              <a:rPr lang="en-US" sz="1200" dirty="0" smtClean="0">
                <a:solidFill>
                  <a:schemeClr val="tx2">
                    <a:lumMod val="75000"/>
                  </a:schemeClr>
                </a:solidFill>
              </a:rPr>
              <a:t>egit domain names </a:t>
            </a:r>
            <a:r>
              <a:rPr lang="el-GR" sz="1200" dirty="0" smtClean="0">
                <a:solidFill>
                  <a:schemeClr val="tx2">
                    <a:lumMod val="75000"/>
                  </a:schemeClr>
                </a:solidFill>
              </a:rPr>
              <a:t>που ταξινομήθηκαν σωστά, ως </a:t>
            </a:r>
            <a:r>
              <a:rPr lang="en-US" sz="1200" dirty="0" smtClean="0">
                <a:solidFill>
                  <a:schemeClr val="tx2">
                    <a:lumMod val="75000"/>
                  </a:schemeClr>
                </a:solidFill>
              </a:rPr>
              <a:t>Legit.</a:t>
            </a:r>
          </a:p>
          <a:p>
            <a:endParaRPr lang="en-US" sz="1200" dirty="0" smtClean="0">
              <a:solidFill>
                <a:schemeClr val="tx2">
                  <a:lumMod val="75000"/>
                </a:schemeClr>
              </a:solidFill>
            </a:endParaRPr>
          </a:p>
          <a:p>
            <a:pPr marL="285750" indent="-285750">
              <a:buFont typeface="Wingdings" panose="05000000000000000000" pitchFamily="2" charset="2"/>
              <a:buChar char="q"/>
            </a:pPr>
            <a:r>
              <a:rPr lang="en-US" sz="1200" b="1" dirty="0" smtClean="0">
                <a:solidFill>
                  <a:schemeClr val="tx2">
                    <a:lumMod val="75000"/>
                  </a:schemeClr>
                </a:solidFill>
              </a:rPr>
              <a:t>TPR (True Positive Rate): </a:t>
            </a:r>
            <a:r>
              <a:rPr lang="el-GR" sz="1200" dirty="0">
                <a:solidFill>
                  <a:schemeClr val="tx2">
                    <a:lumMod val="75000"/>
                  </a:schemeClr>
                </a:solidFill>
              </a:rPr>
              <a:t>Αναφέρεται στο </a:t>
            </a:r>
            <a:r>
              <a:rPr lang="el-GR" sz="1200" b="1" dirty="0">
                <a:solidFill>
                  <a:schemeClr val="tx2">
                    <a:lumMod val="75000"/>
                  </a:schemeClr>
                </a:solidFill>
              </a:rPr>
              <a:t>ποσοστό των επιτυχών προβλέψεων που αφορούν τα </a:t>
            </a:r>
            <a:r>
              <a:rPr lang="en-US" sz="1200" b="1" dirty="0" smtClean="0">
                <a:solidFill>
                  <a:schemeClr val="tx2">
                    <a:lumMod val="75000"/>
                  </a:schemeClr>
                </a:solidFill>
              </a:rPr>
              <a:t>DGA </a:t>
            </a:r>
            <a:r>
              <a:rPr lang="en-US" sz="1200" b="1" dirty="0">
                <a:solidFill>
                  <a:schemeClr val="tx2">
                    <a:lumMod val="75000"/>
                  </a:schemeClr>
                </a:solidFill>
              </a:rPr>
              <a:t>domain names</a:t>
            </a:r>
            <a:r>
              <a:rPr lang="en-US" sz="1200" dirty="0">
                <a:solidFill>
                  <a:schemeClr val="tx2">
                    <a:lumMod val="75000"/>
                  </a:schemeClr>
                </a:solidFill>
              </a:rPr>
              <a:t>. </a:t>
            </a:r>
            <a:r>
              <a:rPr lang="el-GR" sz="1200" dirty="0">
                <a:solidFill>
                  <a:schemeClr val="tx2">
                    <a:lumMod val="75000"/>
                  </a:schemeClr>
                </a:solidFill>
              </a:rPr>
              <a:t>Περιγράφει δηλαδή το ποσοστό των </a:t>
            </a:r>
            <a:r>
              <a:rPr lang="en-US" sz="1200" dirty="0" smtClean="0">
                <a:solidFill>
                  <a:schemeClr val="tx2">
                    <a:lumMod val="75000"/>
                  </a:schemeClr>
                </a:solidFill>
              </a:rPr>
              <a:t>DGA </a:t>
            </a:r>
            <a:r>
              <a:rPr lang="en-US" sz="1200" dirty="0">
                <a:solidFill>
                  <a:schemeClr val="tx2">
                    <a:lumMod val="75000"/>
                  </a:schemeClr>
                </a:solidFill>
              </a:rPr>
              <a:t>domain names </a:t>
            </a:r>
            <a:r>
              <a:rPr lang="el-GR" sz="1200" dirty="0">
                <a:solidFill>
                  <a:schemeClr val="tx2">
                    <a:lumMod val="75000"/>
                  </a:schemeClr>
                </a:solidFill>
              </a:rPr>
              <a:t>που ταξινομήθηκαν σωστά, ως </a:t>
            </a:r>
            <a:r>
              <a:rPr lang="en-US" sz="1200" dirty="0" smtClean="0">
                <a:solidFill>
                  <a:schemeClr val="tx2">
                    <a:lumMod val="75000"/>
                  </a:schemeClr>
                </a:solidFill>
              </a:rPr>
              <a:t>DGA.</a:t>
            </a:r>
            <a:endParaRPr lang="en-US" sz="1200" dirty="0">
              <a:solidFill>
                <a:schemeClr val="tx2">
                  <a:lumMod val="75000"/>
                </a:schemeClr>
              </a:solidFill>
            </a:endParaRPr>
          </a:p>
        </p:txBody>
      </p:sp>
    </p:spTree>
    <p:extLst>
      <p:ext uri="{BB962C8B-B14F-4D97-AF65-F5344CB8AC3E}">
        <p14:creationId xmlns:p14="http://schemas.microsoft.com/office/powerpoint/2010/main" val="471399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E3FF"/>
            </a:gs>
            <a:gs pos="48000">
              <a:schemeClr val="bg1"/>
            </a:gs>
          </a:gsLst>
          <a:lin ang="108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4901973" y="463540"/>
            <a:ext cx="4242027" cy="3539430"/>
          </a:xfrm>
          <a:prstGeom prst="rect">
            <a:avLst/>
          </a:prstGeom>
          <a:noFill/>
        </p:spPr>
        <p:txBody>
          <a:bodyPr wrap="square" rtlCol="0">
            <a:spAutoFit/>
          </a:bodyPr>
          <a:lstStyle/>
          <a:p>
            <a:pPr marL="171450" indent="-171450">
              <a:buFont typeface="Wingdings" panose="05000000000000000000" pitchFamily="2" charset="2"/>
              <a:buChar char="Ø"/>
            </a:pPr>
            <a:r>
              <a:rPr lang="en-US" b="1" u="sng" dirty="0" smtClean="0">
                <a:solidFill>
                  <a:schemeClr val="accent1">
                    <a:lumMod val="75000"/>
                  </a:schemeClr>
                </a:solidFill>
              </a:rPr>
              <a:t>Models trained on </a:t>
            </a:r>
            <a:r>
              <a:rPr lang="en-US" b="1" u="sng" dirty="0">
                <a:solidFill>
                  <a:schemeClr val="accent1">
                    <a:lumMod val="75000"/>
                  </a:schemeClr>
                </a:solidFill>
              </a:rPr>
              <a:t>dataset </a:t>
            </a:r>
            <a:r>
              <a:rPr lang="en-US" b="1" u="sng" dirty="0" smtClean="0">
                <a:solidFill>
                  <a:schemeClr val="accent1">
                    <a:lumMod val="75000"/>
                  </a:schemeClr>
                </a:solidFill>
              </a:rPr>
              <a:t>1</a:t>
            </a:r>
            <a:r>
              <a:rPr lang="en-US" dirty="0" smtClean="0">
                <a:solidFill>
                  <a:schemeClr val="accent1">
                    <a:lumMod val="75000"/>
                  </a:schemeClr>
                </a:solidFill>
              </a:rPr>
              <a:t> (</a:t>
            </a:r>
            <a:r>
              <a:rPr lang="el-GR" dirty="0" smtClean="0">
                <a:solidFill>
                  <a:schemeClr val="accent1">
                    <a:lumMod val="75000"/>
                  </a:schemeClr>
                </a:solidFill>
              </a:rPr>
              <a:t>μόνο </a:t>
            </a:r>
            <a:r>
              <a:rPr lang="en-US" dirty="0" smtClean="0">
                <a:solidFill>
                  <a:schemeClr val="accent1">
                    <a:lumMod val="75000"/>
                  </a:schemeClr>
                </a:solidFill>
              </a:rPr>
              <a:t>Non-wordlist DGAs)</a:t>
            </a:r>
            <a:endParaRPr lang="en-US" b="1" u="sng" dirty="0">
              <a:solidFill>
                <a:schemeClr val="accent1">
                  <a:lumMod val="75000"/>
                </a:schemeClr>
              </a:solidFill>
            </a:endParaRPr>
          </a:p>
          <a:p>
            <a:pPr marL="171450" indent="-171450">
              <a:buFont typeface="Wingdings" panose="05000000000000000000" pitchFamily="2" charset="2"/>
              <a:buChar char="§"/>
            </a:pPr>
            <a:r>
              <a:rPr lang="el-GR" dirty="0">
                <a:solidFill>
                  <a:schemeClr val="accent1">
                    <a:lumMod val="75000"/>
                  </a:schemeClr>
                </a:solidFill>
              </a:rPr>
              <a:t>αισθητό το πρόβλημα της αδυναμίας ανίχνευσης</a:t>
            </a:r>
            <a:r>
              <a:rPr lang="en-US" dirty="0">
                <a:solidFill>
                  <a:schemeClr val="accent1">
                    <a:lumMod val="75000"/>
                  </a:schemeClr>
                </a:solidFill>
              </a:rPr>
              <a:t> wordlist-based DGAs</a:t>
            </a:r>
          </a:p>
          <a:p>
            <a:endParaRPr lang="en-US" dirty="0">
              <a:solidFill>
                <a:schemeClr val="accent1">
                  <a:lumMod val="75000"/>
                </a:schemeClr>
              </a:solidFill>
            </a:endParaRPr>
          </a:p>
          <a:p>
            <a:pPr marL="171450" indent="-171450">
              <a:buFont typeface="Wingdings" panose="05000000000000000000" pitchFamily="2" charset="2"/>
              <a:buChar char="§"/>
            </a:pPr>
            <a:r>
              <a:rPr lang="el-GR" dirty="0">
                <a:solidFill>
                  <a:schemeClr val="accent1">
                    <a:lumMod val="75000"/>
                  </a:schemeClr>
                </a:solidFill>
              </a:rPr>
              <a:t>Γενικά </a:t>
            </a:r>
            <a:r>
              <a:rPr lang="en-US" dirty="0" smtClean="0">
                <a:solidFill>
                  <a:schemeClr val="accent1">
                    <a:lumMod val="75000"/>
                  </a:schemeClr>
                </a:solidFill>
              </a:rPr>
              <a:t>TPR </a:t>
            </a:r>
            <a:r>
              <a:rPr lang="en-US" dirty="0">
                <a:solidFill>
                  <a:schemeClr val="accent1">
                    <a:lumMod val="75000"/>
                  </a:schemeClr>
                </a:solidFill>
              </a:rPr>
              <a:t>&gt; 98% </a:t>
            </a:r>
            <a:r>
              <a:rPr lang="el-GR" dirty="0">
                <a:solidFill>
                  <a:schemeClr val="accent1">
                    <a:lumMod val="75000"/>
                  </a:schemeClr>
                </a:solidFill>
              </a:rPr>
              <a:t>για τους 11 </a:t>
            </a:r>
            <a:r>
              <a:rPr lang="en-US" dirty="0">
                <a:solidFill>
                  <a:schemeClr val="accent1">
                    <a:lumMod val="75000"/>
                  </a:schemeClr>
                </a:solidFill>
              </a:rPr>
              <a:t>DGAs</a:t>
            </a:r>
            <a:r>
              <a:rPr lang="el-GR" dirty="0">
                <a:solidFill>
                  <a:schemeClr val="accent1">
                    <a:lumMod val="75000"/>
                  </a:schemeClr>
                </a:solidFill>
              </a:rPr>
              <a:t> που συμπεριλαμβάνονται στο </a:t>
            </a:r>
            <a:r>
              <a:rPr lang="en-US" dirty="0">
                <a:solidFill>
                  <a:schemeClr val="accent1">
                    <a:lumMod val="75000"/>
                  </a:schemeClr>
                </a:solidFill>
              </a:rPr>
              <a:t>training, </a:t>
            </a:r>
            <a:r>
              <a:rPr lang="el-GR" dirty="0">
                <a:solidFill>
                  <a:schemeClr val="accent1">
                    <a:lumMod val="75000"/>
                  </a:schemeClr>
                </a:solidFill>
              </a:rPr>
              <a:t>παρά τα διαφορετικά </a:t>
            </a:r>
            <a:r>
              <a:rPr lang="en-US" dirty="0">
                <a:solidFill>
                  <a:schemeClr val="accent1">
                    <a:lumMod val="75000"/>
                  </a:schemeClr>
                </a:solidFill>
              </a:rPr>
              <a:t>seeds. </a:t>
            </a:r>
            <a:r>
              <a:rPr lang="el-GR" dirty="0">
                <a:solidFill>
                  <a:schemeClr val="accent1">
                    <a:lumMod val="75000"/>
                  </a:schemeClr>
                </a:solidFill>
              </a:rPr>
              <a:t>Εξαίρεση ο </a:t>
            </a:r>
            <a:r>
              <a:rPr lang="en-US" dirty="0">
                <a:solidFill>
                  <a:schemeClr val="accent1">
                    <a:lumMod val="75000"/>
                  </a:schemeClr>
                </a:solidFill>
              </a:rPr>
              <a:t>banjori.</a:t>
            </a:r>
            <a:endParaRPr lang="el-GR" dirty="0">
              <a:solidFill>
                <a:schemeClr val="accent1">
                  <a:lumMod val="75000"/>
                </a:schemeClr>
              </a:solidFill>
            </a:endParaRPr>
          </a:p>
          <a:p>
            <a:pPr marL="171450" indent="-171450">
              <a:buFont typeface="Wingdings" panose="05000000000000000000" pitchFamily="2" charset="2"/>
              <a:buChar char="§"/>
            </a:pPr>
            <a:endParaRPr lang="el-GR" dirty="0">
              <a:solidFill>
                <a:schemeClr val="accent1">
                  <a:lumMod val="75000"/>
                </a:schemeClr>
              </a:solidFill>
            </a:endParaRPr>
          </a:p>
          <a:p>
            <a:pPr marL="171450" indent="-171450">
              <a:buFont typeface="Wingdings" panose="05000000000000000000" pitchFamily="2" charset="2"/>
              <a:buChar char="Ø"/>
            </a:pPr>
            <a:r>
              <a:rPr lang="en-US" b="1" u="sng" dirty="0" smtClean="0">
                <a:solidFill>
                  <a:schemeClr val="accent1">
                    <a:lumMod val="75000"/>
                  </a:schemeClr>
                </a:solidFill>
              </a:rPr>
              <a:t>Models trained on </a:t>
            </a:r>
            <a:r>
              <a:rPr lang="en-US" b="1" u="sng" dirty="0">
                <a:solidFill>
                  <a:schemeClr val="accent1">
                    <a:lumMod val="75000"/>
                  </a:schemeClr>
                </a:solidFill>
              </a:rPr>
              <a:t>dataset </a:t>
            </a:r>
            <a:r>
              <a:rPr lang="en-US" b="1" u="sng" dirty="0" smtClean="0">
                <a:solidFill>
                  <a:schemeClr val="accent1">
                    <a:lumMod val="75000"/>
                  </a:schemeClr>
                </a:solidFill>
              </a:rPr>
              <a:t>2</a:t>
            </a:r>
            <a:r>
              <a:rPr lang="en-US" dirty="0" smtClean="0">
                <a:solidFill>
                  <a:schemeClr val="accent1">
                    <a:lumMod val="75000"/>
                  </a:schemeClr>
                </a:solidFill>
              </a:rPr>
              <a:t> (</a:t>
            </a:r>
            <a:r>
              <a:rPr lang="el-GR" dirty="0" smtClean="0">
                <a:solidFill>
                  <a:schemeClr val="accent1">
                    <a:lumMod val="75000"/>
                  </a:schemeClr>
                </a:solidFill>
              </a:rPr>
              <a:t>συμπεριλαμβάνει και </a:t>
            </a:r>
            <a:r>
              <a:rPr lang="en-US" dirty="0" smtClean="0">
                <a:solidFill>
                  <a:schemeClr val="accent1">
                    <a:lumMod val="75000"/>
                  </a:schemeClr>
                </a:solidFill>
              </a:rPr>
              <a:t>wordlist-based DGAs)</a:t>
            </a:r>
            <a:endParaRPr lang="en-US" b="1" u="sng" dirty="0">
              <a:solidFill>
                <a:schemeClr val="accent1">
                  <a:lumMod val="75000"/>
                </a:schemeClr>
              </a:solidFill>
            </a:endParaRPr>
          </a:p>
          <a:p>
            <a:endParaRPr lang="en-US" b="1" u="sng" dirty="0">
              <a:solidFill>
                <a:schemeClr val="accent1">
                  <a:lumMod val="75000"/>
                </a:schemeClr>
              </a:solidFill>
            </a:endParaRPr>
          </a:p>
          <a:p>
            <a:pPr marL="171450" indent="-171450">
              <a:buFont typeface="Wingdings" panose="05000000000000000000" pitchFamily="2" charset="2"/>
              <a:buChar char="§"/>
            </a:pPr>
            <a:r>
              <a:rPr lang="el-GR" dirty="0" smtClean="0">
                <a:solidFill>
                  <a:schemeClr val="accent1">
                    <a:lumMod val="75000"/>
                  </a:schemeClr>
                </a:solidFill>
              </a:rPr>
              <a:t>Γενικά</a:t>
            </a:r>
            <a:r>
              <a:rPr lang="en-US" dirty="0" smtClean="0">
                <a:solidFill>
                  <a:schemeClr val="accent1">
                    <a:lumMod val="75000"/>
                  </a:schemeClr>
                </a:solidFill>
              </a:rPr>
              <a:t> TPR </a:t>
            </a:r>
            <a:r>
              <a:rPr lang="en-US" dirty="0">
                <a:solidFill>
                  <a:schemeClr val="accent1">
                    <a:lumMod val="75000"/>
                  </a:schemeClr>
                </a:solidFill>
              </a:rPr>
              <a:t>&gt; 85% </a:t>
            </a:r>
            <a:r>
              <a:rPr lang="el-GR" dirty="0">
                <a:solidFill>
                  <a:schemeClr val="accent1">
                    <a:lumMod val="75000"/>
                  </a:schemeClr>
                </a:solidFill>
              </a:rPr>
              <a:t>για </a:t>
            </a:r>
            <a:r>
              <a:rPr lang="en-US" dirty="0">
                <a:solidFill>
                  <a:schemeClr val="accent1">
                    <a:lumMod val="75000"/>
                  </a:schemeClr>
                </a:solidFill>
              </a:rPr>
              <a:t>wordlist-based DGAs</a:t>
            </a:r>
            <a:endParaRPr lang="el-GR" dirty="0">
              <a:solidFill>
                <a:schemeClr val="accent1">
                  <a:lumMod val="75000"/>
                </a:schemeClr>
              </a:solidFill>
            </a:endParaRPr>
          </a:p>
          <a:p>
            <a:pPr marL="171450" indent="-171450">
              <a:buFont typeface="Wingdings" panose="05000000000000000000" pitchFamily="2" charset="2"/>
              <a:buChar char="§"/>
            </a:pPr>
            <a:endParaRPr lang="el-GR" dirty="0">
              <a:solidFill>
                <a:schemeClr val="accent1">
                  <a:lumMod val="75000"/>
                </a:schemeClr>
              </a:solidFill>
            </a:endParaRPr>
          </a:p>
          <a:p>
            <a:pPr marL="171450" indent="-171450">
              <a:buFont typeface="Wingdings" panose="05000000000000000000" pitchFamily="2" charset="2"/>
              <a:buChar char="§"/>
            </a:pPr>
            <a:r>
              <a:rPr lang="el-GR" dirty="0">
                <a:solidFill>
                  <a:schemeClr val="accent1">
                    <a:lumMod val="75000"/>
                  </a:schemeClr>
                </a:solidFill>
              </a:rPr>
              <a:t>Βελτιωμένη ανίχνευση αγνώστων </a:t>
            </a:r>
            <a:r>
              <a:rPr lang="en-US" dirty="0" smtClean="0">
                <a:solidFill>
                  <a:schemeClr val="accent1">
                    <a:lumMod val="75000"/>
                  </a:schemeClr>
                </a:solidFill>
              </a:rPr>
              <a:t>DGA</a:t>
            </a:r>
            <a:r>
              <a:rPr lang="en-US" dirty="0">
                <a:solidFill>
                  <a:schemeClr val="accent1">
                    <a:lumMod val="75000"/>
                  </a:schemeClr>
                </a:solidFill>
              </a:rPr>
              <a:t> </a:t>
            </a:r>
            <a:r>
              <a:rPr lang="en-US" dirty="0" smtClean="0">
                <a:solidFill>
                  <a:schemeClr val="accent1">
                    <a:lumMod val="75000"/>
                  </a:schemeClr>
                </a:solidFill>
              </a:rPr>
              <a:t>(</a:t>
            </a:r>
            <a:r>
              <a:rPr lang="el-GR" b="1" dirty="0" smtClean="0">
                <a:solidFill>
                  <a:schemeClr val="accent1">
                    <a:lumMod val="75000"/>
                  </a:schemeClr>
                </a:solidFill>
              </a:rPr>
              <a:t>καλύτερο </a:t>
            </a:r>
            <a:r>
              <a:rPr lang="en-US" b="1" dirty="0" smtClean="0">
                <a:solidFill>
                  <a:schemeClr val="accent1">
                    <a:lumMod val="75000"/>
                  </a:schemeClr>
                </a:solidFill>
              </a:rPr>
              <a:t>generalization</a:t>
            </a:r>
            <a:r>
              <a:rPr lang="en-US" dirty="0" smtClean="0">
                <a:solidFill>
                  <a:schemeClr val="accent1">
                    <a:lumMod val="75000"/>
                  </a:schemeClr>
                </a:solidFill>
              </a:rPr>
              <a:t>)</a:t>
            </a:r>
            <a:endParaRPr lang="el-GR" dirty="0">
              <a:solidFill>
                <a:schemeClr val="accent1">
                  <a:lumMod val="75000"/>
                </a:schemeClr>
              </a:solidFill>
            </a:endParaRPr>
          </a:p>
        </p:txBody>
      </p:sp>
      <p:pic>
        <p:nvPicPr>
          <p:cNvPr id="2" name="Εικόνα 1"/>
          <p:cNvPicPr>
            <a:picLocks noChangeAspect="1"/>
          </p:cNvPicPr>
          <p:nvPr/>
        </p:nvPicPr>
        <p:blipFill>
          <a:blip r:embed="rId2"/>
          <a:stretch>
            <a:fillRect/>
          </a:stretch>
        </p:blipFill>
        <p:spPr>
          <a:xfrm>
            <a:off x="108993" y="0"/>
            <a:ext cx="4762500" cy="5122456"/>
          </a:xfrm>
          <a:prstGeom prst="rect">
            <a:avLst/>
          </a:prstGeom>
        </p:spPr>
      </p:pic>
      <p:pic>
        <p:nvPicPr>
          <p:cNvPr id="5" name="Εικόνα 4"/>
          <p:cNvPicPr>
            <a:picLocks noChangeAspect="1"/>
          </p:cNvPicPr>
          <p:nvPr/>
        </p:nvPicPr>
        <p:blipFill>
          <a:blip r:embed="rId3"/>
          <a:stretch>
            <a:fillRect/>
          </a:stretch>
        </p:blipFill>
        <p:spPr>
          <a:xfrm>
            <a:off x="437163" y="4922155"/>
            <a:ext cx="4106159" cy="200301"/>
          </a:xfrm>
          <a:prstGeom prst="rect">
            <a:avLst/>
          </a:prstGeom>
        </p:spPr>
      </p:pic>
    </p:spTree>
    <p:extLst>
      <p:ext uri="{BB962C8B-B14F-4D97-AF65-F5344CB8AC3E}">
        <p14:creationId xmlns:p14="http://schemas.microsoft.com/office/powerpoint/2010/main" val="671125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E3FF"/>
            </a:gs>
            <a:gs pos="75000">
              <a:schemeClr val="bg1"/>
            </a:gs>
          </a:gsLst>
          <a:lin ang="0" scaled="1"/>
          <a:tileRect/>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259232" y="109574"/>
            <a:ext cx="8264282" cy="539700"/>
          </a:xfrm>
        </p:spPr>
        <p:txBody>
          <a:bodyPr/>
          <a:lstStyle/>
          <a:p>
            <a:r>
              <a:rPr lang="el-GR" b="1" dirty="0" smtClean="0">
                <a:latin typeface="+mj-lt"/>
              </a:rPr>
              <a:t>Εκπαίδευση των Μοντέλων με </a:t>
            </a:r>
            <a:r>
              <a:rPr lang="en-US" b="1" dirty="0">
                <a:latin typeface="+mj-lt"/>
              </a:rPr>
              <a:t>Federated </a:t>
            </a:r>
            <a:r>
              <a:rPr lang="en-US" b="1" dirty="0" smtClean="0">
                <a:latin typeface="+mj-lt"/>
              </a:rPr>
              <a:t>Learning</a:t>
            </a:r>
            <a:endParaRPr lang="en-US" b="1" dirty="0">
              <a:latin typeface="+mj-lt"/>
            </a:endParaRPr>
          </a:p>
        </p:txBody>
      </p:sp>
      <p:sp>
        <p:nvSpPr>
          <p:cNvPr id="5" name="TextBox 4"/>
          <p:cNvSpPr txBox="1"/>
          <p:nvPr/>
        </p:nvSpPr>
        <p:spPr>
          <a:xfrm>
            <a:off x="259232" y="711517"/>
            <a:ext cx="8351368" cy="4339650"/>
          </a:xfrm>
          <a:prstGeom prst="rect">
            <a:avLst/>
          </a:prstGeom>
          <a:noFill/>
        </p:spPr>
        <p:txBody>
          <a:bodyPr wrap="square" rtlCol="0">
            <a:spAutoFit/>
          </a:bodyPr>
          <a:lstStyle/>
          <a:p>
            <a:r>
              <a:rPr lang="el-GR" sz="1200" b="1" dirty="0" smtClean="0">
                <a:solidFill>
                  <a:schemeClr val="tx2">
                    <a:lumMod val="75000"/>
                  </a:schemeClr>
                </a:solidFill>
              </a:rPr>
              <a:t>Πριν εξετάσουμε το κέρδος των </a:t>
            </a:r>
            <a:r>
              <a:rPr lang="en-US" sz="1200" b="1" dirty="0" smtClean="0">
                <a:solidFill>
                  <a:schemeClr val="tx2">
                    <a:lumMod val="75000"/>
                  </a:schemeClr>
                </a:solidFill>
              </a:rPr>
              <a:t>clients </a:t>
            </a:r>
            <a:r>
              <a:rPr lang="el-GR" sz="1200" b="1" dirty="0" smtClean="0">
                <a:solidFill>
                  <a:schemeClr val="tx2">
                    <a:lumMod val="75000"/>
                  </a:schemeClr>
                </a:solidFill>
              </a:rPr>
              <a:t>από τη συμμετοχή τους στο συνεργατικό περιβάλλον εκπαίδευσης που προτείνουμε, θα προσπαθήσουμε να βελτιώσουμε όσο γίνεται τις συνθήκες εκπαίδευσης.</a:t>
            </a:r>
          </a:p>
          <a:p>
            <a:endParaRPr lang="el-GR" sz="1200" dirty="0">
              <a:solidFill>
                <a:schemeClr val="tx2">
                  <a:lumMod val="75000"/>
                </a:schemeClr>
              </a:solidFill>
            </a:endParaRPr>
          </a:p>
          <a:p>
            <a:r>
              <a:rPr lang="el-GR" sz="1200" dirty="0" smtClean="0">
                <a:solidFill>
                  <a:schemeClr val="tx2">
                    <a:lumMod val="75000"/>
                  </a:schemeClr>
                </a:solidFill>
              </a:rPr>
              <a:t>Για αυτό μελετούμε πώς </a:t>
            </a:r>
            <a:r>
              <a:rPr lang="el-GR" sz="1200" dirty="0">
                <a:solidFill>
                  <a:schemeClr val="tx2">
                    <a:lumMod val="75000"/>
                  </a:schemeClr>
                </a:solidFill>
              </a:rPr>
              <a:t>η αύξηση της </a:t>
            </a:r>
            <a:r>
              <a:rPr lang="el-GR" sz="1200" b="1" dirty="0">
                <a:solidFill>
                  <a:schemeClr val="tx2">
                    <a:lumMod val="75000"/>
                  </a:schemeClr>
                </a:solidFill>
              </a:rPr>
              <a:t>συχνότητας </a:t>
            </a:r>
            <a:r>
              <a:rPr lang="el-GR" sz="1200" b="1" dirty="0" smtClean="0">
                <a:solidFill>
                  <a:schemeClr val="tx2">
                    <a:lumMod val="75000"/>
                  </a:schemeClr>
                </a:solidFill>
              </a:rPr>
              <a:t>συμψηφισμού (ανά </a:t>
            </a:r>
            <a:r>
              <a:rPr lang="en-US" sz="1200" b="1" dirty="0" smtClean="0">
                <a:solidFill>
                  <a:schemeClr val="tx2">
                    <a:lumMod val="75000"/>
                  </a:schemeClr>
                </a:solidFill>
              </a:rPr>
              <a:t>batches</a:t>
            </a:r>
            <a:r>
              <a:rPr lang="el-GR" sz="1200" b="1" dirty="0" smtClean="0">
                <a:solidFill>
                  <a:schemeClr val="tx2">
                    <a:lumMod val="75000"/>
                  </a:schemeClr>
                </a:solidFill>
              </a:rPr>
              <a:t>) </a:t>
            </a:r>
            <a:r>
              <a:rPr lang="el-GR" sz="1200" dirty="0">
                <a:solidFill>
                  <a:schemeClr val="tx2">
                    <a:lumMod val="75000"/>
                  </a:schemeClr>
                </a:solidFill>
              </a:rPr>
              <a:t>με </a:t>
            </a:r>
            <a:r>
              <a:rPr lang="en-US" sz="1200" dirty="0">
                <a:solidFill>
                  <a:schemeClr val="tx2">
                    <a:lumMod val="75000"/>
                  </a:schemeClr>
                </a:solidFill>
              </a:rPr>
              <a:t>FedAvg </a:t>
            </a:r>
            <a:r>
              <a:rPr lang="el-GR" sz="1200" dirty="0">
                <a:solidFill>
                  <a:schemeClr val="tx2">
                    <a:lumMod val="75000"/>
                  </a:schemeClr>
                </a:solidFill>
              </a:rPr>
              <a:t>περιορίζει </a:t>
            </a:r>
            <a:r>
              <a:rPr lang="el-GR" sz="1200" dirty="0" smtClean="0">
                <a:solidFill>
                  <a:schemeClr val="tx2">
                    <a:lumMod val="75000"/>
                  </a:schemeClr>
                </a:solidFill>
              </a:rPr>
              <a:t>τη</a:t>
            </a:r>
            <a:r>
              <a:rPr lang="el-GR" sz="1200" dirty="0">
                <a:solidFill>
                  <a:schemeClr val="tx2">
                    <a:lumMod val="75000"/>
                  </a:schemeClr>
                </a:solidFill>
              </a:rPr>
              <a:t>ν</a:t>
            </a:r>
            <a:r>
              <a:rPr lang="el-GR" sz="1200" dirty="0" smtClean="0">
                <a:solidFill>
                  <a:schemeClr val="tx2">
                    <a:lumMod val="75000"/>
                  </a:schemeClr>
                </a:solidFill>
              </a:rPr>
              <a:t> αρνητική επίδραση της </a:t>
            </a:r>
            <a:r>
              <a:rPr lang="el-GR" sz="1200" dirty="0">
                <a:solidFill>
                  <a:schemeClr val="tx2">
                    <a:lumMod val="75000"/>
                  </a:schemeClr>
                </a:solidFill>
              </a:rPr>
              <a:t>ετερογένειας των δεδομένων των </a:t>
            </a:r>
            <a:r>
              <a:rPr lang="en-US" sz="1200" dirty="0" smtClean="0">
                <a:solidFill>
                  <a:schemeClr val="tx2">
                    <a:lumMod val="75000"/>
                  </a:schemeClr>
                </a:solidFill>
              </a:rPr>
              <a:t>clients</a:t>
            </a:r>
            <a:r>
              <a:rPr lang="el-GR" sz="1200" dirty="0" smtClean="0">
                <a:solidFill>
                  <a:schemeClr val="tx2">
                    <a:lumMod val="75000"/>
                  </a:schemeClr>
                </a:solidFill>
              </a:rPr>
              <a:t> (βελτίωση της ακρίβειας των μοντέλων μας)</a:t>
            </a:r>
            <a:r>
              <a:rPr lang="en-US" sz="1200" dirty="0" smtClean="0">
                <a:solidFill>
                  <a:schemeClr val="tx2">
                    <a:lumMod val="75000"/>
                  </a:schemeClr>
                </a:solidFill>
              </a:rPr>
              <a:t>:</a:t>
            </a:r>
            <a:endParaRPr lang="el-GR" sz="1200" dirty="0">
              <a:solidFill>
                <a:schemeClr val="tx2">
                  <a:lumMod val="75000"/>
                </a:schemeClr>
              </a:solidFill>
            </a:endParaRPr>
          </a:p>
          <a:p>
            <a:endParaRPr lang="el-GR" sz="1200" dirty="0"/>
          </a:p>
          <a:p>
            <a:pPr marL="171450" indent="-171450">
              <a:buFont typeface="Wingdings" panose="05000000000000000000" pitchFamily="2" charset="2"/>
              <a:buChar char="v"/>
            </a:pPr>
            <a:r>
              <a:rPr lang="en-US" sz="1200" b="1" dirty="0">
                <a:solidFill>
                  <a:schemeClr val="accent1">
                    <a:lumMod val="75000"/>
                  </a:schemeClr>
                </a:solidFill>
              </a:rPr>
              <a:t>FedAvg</a:t>
            </a:r>
            <a:r>
              <a:rPr lang="el-GR" sz="1200" b="1" dirty="0">
                <a:solidFill>
                  <a:schemeClr val="accent1">
                    <a:lumMod val="75000"/>
                  </a:schemeClr>
                </a:solidFill>
              </a:rPr>
              <a:t> ανά </a:t>
            </a:r>
            <a:r>
              <a:rPr lang="el-GR" sz="1200" b="1" dirty="0" smtClean="0">
                <a:solidFill>
                  <a:schemeClr val="accent1">
                    <a:lumMod val="75000"/>
                  </a:schemeClr>
                </a:solidFill>
              </a:rPr>
              <a:t>εποχή (</a:t>
            </a:r>
            <a:r>
              <a:rPr lang="el-GR" sz="1200" b="1" dirty="0">
                <a:solidFill>
                  <a:schemeClr val="accent1">
                    <a:lumMod val="75000"/>
                  </a:schemeClr>
                </a:solidFill>
              </a:rPr>
              <a:t>πλήρης γύρος εκπαίδευσης πάνω σε όλα τα δεδομένα </a:t>
            </a:r>
            <a:r>
              <a:rPr lang="el-GR" sz="1200" b="1" dirty="0" smtClean="0">
                <a:solidFill>
                  <a:schemeClr val="accent1">
                    <a:lumMod val="75000"/>
                  </a:schemeClr>
                </a:solidFill>
              </a:rPr>
              <a:t>του </a:t>
            </a:r>
            <a:r>
              <a:rPr lang="en-US" sz="1200" b="1" dirty="0" smtClean="0">
                <a:solidFill>
                  <a:schemeClr val="accent1">
                    <a:lumMod val="75000"/>
                  </a:schemeClr>
                </a:solidFill>
              </a:rPr>
              <a:t>client</a:t>
            </a:r>
            <a:r>
              <a:rPr lang="el-GR" sz="1200" b="1" dirty="0" smtClean="0">
                <a:solidFill>
                  <a:schemeClr val="accent1">
                    <a:lumMod val="75000"/>
                  </a:schemeClr>
                </a:solidFill>
              </a:rPr>
              <a:t>)</a:t>
            </a:r>
            <a:r>
              <a:rPr lang="en-US" sz="1200" dirty="0" smtClean="0">
                <a:solidFill>
                  <a:schemeClr val="accent1">
                    <a:lumMod val="75000"/>
                  </a:schemeClr>
                </a:solidFill>
              </a:rPr>
              <a:t>: </a:t>
            </a:r>
            <a:r>
              <a:rPr lang="el-GR" sz="1200" dirty="0" smtClean="0">
                <a:solidFill>
                  <a:schemeClr val="accent1">
                    <a:lumMod val="75000"/>
                  </a:schemeClr>
                </a:solidFill>
              </a:rPr>
              <a:t>Κάθε </a:t>
            </a:r>
            <a:r>
              <a:rPr lang="en-US" sz="1200" dirty="0" smtClean="0">
                <a:solidFill>
                  <a:schemeClr val="accent1">
                    <a:lumMod val="75000"/>
                  </a:schemeClr>
                </a:solidFill>
              </a:rPr>
              <a:t>client </a:t>
            </a:r>
            <a:r>
              <a:rPr lang="el-GR" sz="1200" dirty="0" smtClean="0">
                <a:solidFill>
                  <a:schemeClr val="accent1">
                    <a:lumMod val="75000"/>
                  </a:schemeClr>
                </a:solidFill>
              </a:rPr>
              <a:t>εκπαιδεύει το τοπικό του μοντέλο πάνω σε όλα τα δεδομένα που διαθέτει και μόλις αυτά εξαντληθούν στέλνει το μοντέλο στον </a:t>
            </a:r>
            <a:r>
              <a:rPr lang="en-US" sz="1200" dirty="0" smtClean="0">
                <a:solidFill>
                  <a:schemeClr val="accent1">
                    <a:lumMod val="75000"/>
                  </a:schemeClr>
                </a:solidFill>
              </a:rPr>
              <a:t>aggregating server </a:t>
            </a:r>
            <a:r>
              <a:rPr lang="el-GR" sz="1200" dirty="0" smtClean="0">
                <a:solidFill>
                  <a:schemeClr val="accent1">
                    <a:lumMod val="75000"/>
                  </a:schemeClr>
                </a:solidFill>
              </a:rPr>
              <a:t>για να συμψηφιστεί. </a:t>
            </a:r>
          </a:p>
          <a:p>
            <a:endParaRPr lang="en-US" sz="1200" b="1" dirty="0">
              <a:solidFill>
                <a:schemeClr val="accent1">
                  <a:lumMod val="75000"/>
                </a:schemeClr>
              </a:solidFill>
            </a:endParaRPr>
          </a:p>
          <a:p>
            <a:pPr marL="171450" indent="-171450">
              <a:buFont typeface="Wingdings" panose="05000000000000000000" pitchFamily="2" charset="2"/>
              <a:buChar char="v"/>
            </a:pPr>
            <a:r>
              <a:rPr lang="en-US" sz="1200" b="1" dirty="0">
                <a:solidFill>
                  <a:schemeClr val="accent1">
                    <a:lumMod val="75000"/>
                  </a:schemeClr>
                </a:solidFill>
              </a:rPr>
              <a:t>FedAvg</a:t>
            </a:r>
            <a:r>
              <a:rPr lang="el-GR" sz="1200" b="1" dirty="0">
                <a:solidFill>
                  <a:schemeClr val="accent1">
                    <a:lumMod val="75000"/>
                  </a:schemeClr>
                </a:solidFill>
              </a:rPr>
              <a:t> ανά </a:t>
            </a:r>
            <a:r>
              <a:rPr lang="en-US" sz="1200" b="1" dirty="0">
                <a:solidFill>
                  <a:schemeClr val="accent1">
                    <a:lumMod val="75000"/>
                  </a:schemeClr>
                </a:solidFill>
              </a:rPr>
              <a:t>200 </a:t>
            </a:r>
            <a:r>
              <a:rPr lang="en-US" sz="1200" b="1" dirty="0" smtClean="0">
                <a:solidFill>
                  <a:schemeClr val="accent1">
                    <a:lumMod val="75000"/>
                  </a:schemeClr>
                </a:solidFill>
              </a:rPr>
              <a:t>Batches</a:t>
            </a:r>
            <a:r>
              <a:rPr lang="en-US" sz="1200" dirty="0" smtClean="0">
                <a:solidFill>
                  <a:schemeClr val="accent1">
                    <a:lumMod val="75000"/>
                  </a:schemeClr>
                </a:solidFill>
              </a:rPr>
              <a:t>:</a:t>
            </a:r>
            <a:r>
              <a:rPr lang="el-GR" sz="1200" dirty="0" smtClean="0">
                <a:solidFill>
                  <a:schemeClr val="accent1">
                    <a:lumMod val="75000"/>
                  </a:schemeClr>
                </a:solidFill>
              </a:rPr>
              <a:t> Κάθε </a:t>
            </a:r>
            <a:r>
              <a:rPr lang="en-US" sz="1200" dirty="0" smtClean="0">
                <a:solidFill>
                  <a:schemeClr val="accent1">
                    <a:lumMod val="75000"/>
                  </a:schemeClr>
                </a:solidFill>
              </a:rPr>
              <a:t>client </a:t>
            </a:r>
            <a:r>
              <a:rPr lang="el-GR" sz="1200" dirty="0" smtClean="0">
                <a:solidFill>
                  <a:schemeClr val="accent1">
                    <a:lumMod val="75000"/>
                  </a:schemeClr>
                </a:solidFill>
              </a:rPr>
              <a:t>εκπαιδεύει το τοπικό του μοντέλο πάνω στα πρώτα 200 </a:t>
            </a:r>
            <a:r>
              <a:rPr lang="en-US" sz="1200" dirty="0" smtClean="0">
                <a:solidFill>
                  <a:schemeClr val="accent1">
                    <a:lumMod val="75000"/>
                  </a:schemeClr>
                </a:solidFill>
              </a:rPr>
              <a:t>batches (</a:t>
            </a:r>
            <a:r>
              <a:rPr lang="el-GR" sz="1200" dirty="0" smtClean="0">
                <a:solidFill>
                  <a:schemeClr val="accent1">
                    <a:lumMod val="75000"/>
                  </a:schemeClr>
                </a:solidFill>
              </a:rPr>
              <a:t>64 </a:t>
            </a:r>
            <a:r>
              <a:rPr lang="en-US" sz="1200" dirty="0" smtClean="0">
                <a:solidFill>
                  <a:schemeClr val="accent1">
                    <a:lumMod val="75000"/>
                  </a:schemeClr>
                </a:solidFill>
              </a:rPr>
              <a:t>domain names per batch)</a:t>
            </a:r>
            <a:r>
              <a:rPr lang="el-GR" sz="1200" dirty="0" smtClean="0">
                <a:solidFill>
                  <a:schemeClr val="accent1">
                    <a:lumMod val="75000"/>
                  </a:schemeClr>
                </a:solidFill>
              </a:rPr>
              <a:t> και στέλνει το μοντέλο του στον </a:t>
            </a:r>
            <a:r>
              <a:rPr lang="en-US" sz="1200" dirty="0" smtClean="0">
                <a:solidFill>
                  <a:schemeClr val="accent1">
                    <a:lumMod val="75000"/>
                  </a:schemeClr>
                </a:solidFill>
              </a:rPr>
              <a:t>aggregating server </a:t>
            </a:r>
            <a:r>
              <a:rPr lang="el-GR" sz="1200" dirty="0" smtClean="0">
                <a:solidFill>
                  <a:schemeClr val="accent1">
                    <a:lumMod val="75000"/>
                  </a:schemeClr>
                </a:solidFill>
              </a:rPr>
              <a:t>για συμψηφισμό. Ο </a:t>
            </a:r>
            <a:r>
              <a:rPr lang="en-US" sz="1200" dirty="0" smtClean="0">
                <a:solidFill>
                  <a:schemeClr val="accent1">
                    <a:lumMod val="75000"/>
                  </a:schemeClr>
                </a:solidFill>
              </a:rPr>
              <a:t>aggregating server </a:t>
            </a:r>
            <a:r>
              <a:rPr lang="el-GR" sz="1200" dirty="0" smtClean="0">
                <a:solidFill>
                  <a:schemeClr val="accent1">
                    <a:lumMod val="75000"/>
                  </a:schemeClr>
                </a:solidFill>
              </a:rPr>
              <a:t>επιστρέφει στον </a:t>
            </a:r>
            <a:r>
              <a:rPr lang="en-US" sz="1200" dirty="0" smtClean="0">
                <a:solidFill>
                  <a:schemeClr val="accent1">
                    <a:lumMod val="75000"/>
                  </a:schemeClr>
                </a:solidFill>
              </a:rPr>
              <a:t>client </a:t>
            </a:r>
            <a:r>
              <a:rPr lang="el-GR" sz="1200" dirty="0" smtClean="0">
                <a:solidFill>
                  <a:schemeClr val="accent1">
                    <a:lumMod val="75000"/>
                  </a:schemeClr>
                </a:solidFill>
              </a:rPr>
              <a:t>το νέο γενικό μοντέλο και αυτός το εκπαιδεύει στα επόμενα 200 </a:t>
            </a:r>
            <a:r>
              <a:rPr lang="en-US" sz="1200" dirty="0" smtClean="0">
                <a:solidFill>
                  <a:schemeClr val="accent1">
                    <a:lumMod val="75000"/>
                  </a:schemeClr>
                </a:solidFill>
              </a:rPr>
              <a:t>batches</a:t>
            </a:r>
            <a:r>
              <a:rPr lang="el-GR" sz="1200" dirty="0" smtClean="0">
                <a:solidFill>
                  <a:schemeClr val="accent1">
                    <a:lumMod val="75000"/>
                  </a:schemeClr>
                </a:solidFill>
              </a:rPr>
              <a:t>, μέχρι να εξαντληθούν όλα τα δεδομένα και να μεταβούμε στην επόμενη εποχή.</a:t>
            </a:r>
            <a:endParaRPr lang="en-US" sz="1200" dirty="0" smtClean="0">
              <a:solidFill>
                <a:schemeClr val="accent1">
                  <a:lumMod val="75000"/>
                </a:schemeClr>
              </a:solidFill>
            </a:endParaRPr>
          </a:p>
          <a:p>
            <a:pPr marL="171450" indent="-171450">
              <a:buFont typeface="Wingdings" panose="05000000000000000000" pitchFamily="2" charset="2"/>
              <a:buChar char="v"/>
            </a:pPr>
            <a:endParaRPr lang="en-US" sz="1200" dirty="0">
              <a:solidFill>
                <a:schemeClr val="accent1">
                  <a:lumMod val="75000"/>
                </a:schemeClr>
              </a:solidFill>
            </a:endParaRPr>
          </a:p>
          <a:p>
            <a:pPr marL="171450" indent="-171450">
              <a:buFont typeface="Wingdings" panose="05000000000000000000" pitchFamily="2" charset="2"/>
              <a:buChar char="q"/>
            </a:pPr>
            <a:r>
              <a:rPr lang="el-GR" sz="1200" dirty="0">
                <a:solidFill>
                  <a:schemeClr val="tx2">
                    <a:lumMod val="75000"/>
                  </a:schemeClr>
                </a:solidFill>
              </a:rPr>
              <a:t>Για χάρη του πειράματος θεωρούμε την παρακάτω κατανομή των δεδομένων, όπου κάθε </a:t>
            </a:r>
            <a:r>
              <a:rPr lang="en-US" sz="1200" dirty="0">
                <a:solidFill>
                  <a:schemeClr val="tx2">
                    <a:lumMod val="75000"/>
                  </a:schemeClr>
                </a:solidFill>
              </a:rPr>
              <a:t>client </a:t>
            </a:r>
            <a:r>
              <a:rPr lang="el-GR" sz="1200" dirty="0">
                <a:solidFill>
                  <a:schemeClr val="tx2">
                    <a:lumMod val="75000"/>
                  </a:schemeClr>
                </a:solidFill>
              </a:rPr>
              <a:t>διαθέτει</a:t>
            </a:r>
            <a:r>
              <a:rPr lang="en-US" sz="1200" dirty="0">
                <a:solidFill>
                  <a:schemeClr val="tx2">
                    <a:lumMod val="75000"/>
                  </a:schemeClr>
                </a:solidFill>
              </a:rPr>
              <a:t> domain names </a:t>
            </a:r>
            <a:r>
              <a:rPr lang="el-GR" sz="1200" b="1" dirty="0">
                <a:solidFill>
                  <a:schemeClr val="tx2">
                    <a:lumMod val="75000"/>
                  </a:schemeClr>
                </a:solidFill>
              </a:rPr>
              <a:t>για συγκεκριμένους μόνο </a:t>
            </a:r>
            <a:r>
              <a:rPr lang="en-US" sz="1200" b="1" dirty="0">
                <a:solidFill>
                  <a:schemeClr val="tx2">
                    <a:lumMod val="75000"/>
                  </a:schemeClr>
                </a:solidFill>
              </a:rPr>
              <a:t>DGAs</a:t>
            </a:r>
            <a:r>
              <a:rPr lang="en-US" sz="1200" dirty="0" smtClean="0">
                <a:solidFill>
                  <a:schemeClr val="tx2">
                    <a:lumMod val="75000"/>
                  </a:schemeClr>
                </a:solidFill>
              </a:rPr>
              <a:t>:</a:t>
            </a:r>
          </a:p>
          <a:p>
            <a:endParaRPr lang="en-US" sz="1200" dirty="0">
              <a:solidFill>
                <a:schemeClr val="tx2">
                  <a:lumMod val="75000"/>
                </a:schemeClr>
              </a:solidFill>
            </a:endParaRPr>
          </a:p>
          <a:p>
            <a:pPr marL="171450" indent="-171450">
              <a:buFont typeface="Wingdings" panose="05000000000000000000" pitchFamily="2" charset="2"/>
              <a:buChar char="v"/>
            </a:pPr>
            <a:r>
              <a:rPr lang="en-US" sz="1200" dirty="0" smtClean="0">
                <a:solidFill>
                  <a:schemeClr val="tx2">
                    <a:lumMod val="75000"/>
                  </a:schemeClr>
                </a:solidFill>
              </a:rPr>
              <a:t>     </a:t>
            </a:r>
            <a:r>
              <a:rPr lang="en-US" sz="1200" b="1" dirty="0" smtClean="0">
                <a:solidFill>
                  <a:schemeClr val="tx2">
                    <a:lumMod val="75000"/>
                  </a:schemeClr>
                </a:solidFill>
              </a:rPr>
              <a:t>Training Dataset 1 (Non-Wordlist DGAs)              </a:t>
            </a:r>
            <a:endParaRPr lang="en-US" sz="1200" b="1" dirty="0">
              <a:solidFill>
                <a:schemeClr val="tx2">
                  <a:lumMod val="75000"/>
                </a:schemeClr>
              </a:solidFill>
            </a:endParaRPr>
          </a:p>
          <a:p>
            <a:r>
              <a:rPr lang="el-GR" sz="1200" dirty="0" smtClean="0">
                <a:solidFill>
                  <a:srgbClr val="00B050"/>
                </a:solidFill>
                <a:cs typeface="Times New Roman" panose="02020603050405020304" pitchFamily="18" charset="0"/>
              </a:rPr>
              <a:t>    </a:t>
            </a:r>
            <a:r>
              <a:rPr lang="en-US" sz="1200" dirty="0" smtClean="0">
                <a:solidFill>
                  <a:srgbClr val="00B050"/>
                </a:solidFill>
                <a:cs typeface="Times New Roman" panose="02020603050405020304" pitchFamily="18" charset="0"/>
              </a:rPr>
              <a:t>     Alice</a:t>
            </a:r>
            <a:r>
              <a:rPr lang="en-US" sz="1200" dirty="0">
                <a:solidFill>
                  <a:schemeClr val="tx2">
                    <a:lumMod val="75000"/>
                  </a:schemeClr>
                </a:solidFill>
                <a:cs typeface="Times New Roman" panose="02020603050405020304" pitchFamily="18" charset="0"/>
              </a:rPr>
              <a:t>: ramnit, kraken, simda</a:t>
            </a:r>
          </a:p>
          <a:p>
            <a:r>
              <a:rPr lang="el-GR" sz="1200" dirty="0" smtClean="0">
                <a:solidFill>
                  <a:srgbClr val="FFFF00"/>
                </a:solidFill>
                <a:cs typeface="Times New Roman" panose="02020603050405020304" pitchFamily="18" charset="0"/>
              </a:rPr>
              <a:t>    </a:t>
            </a:r>
            <a:r>
              <a:rPr lang="en-US" sz="1200" dirty="0" smtClean="0">
                <a:solidFill>
                  <a:srgbClr val="FFFF00"/>
                </a:solidFill>
                <a:cs typeface="Times New Roman" panose="02020603050405020304" pitchFamily="18" charset="0"/>
              </a:rPr>
              <a:t>     </a:t>
            </a:r>
            <a:r>
              <a:rPr lang="en-US" sz="1200" dirty="0" smtClean="0">
                <a:solidFill>
                  <a:srgbClr val="C00000"/>
                </a:solidFill>
                <a:cs typeface="Times New Roman" panose="02020603050405020304" pitchFamily="18" charset="0"/>
              </a:rPr>
              <a:t>Bob</a:t>
            </a:r>
            <a:r>
              <a:rPr lang="en-US" sz="1200" dirty="0">
                <a:solidFill>
                  <a:schemeClr val="tx2">
                    <a:lumMod val="75000"/>
                  </a:schemeClr>
                </a:solidFill>
                <a:cs typeface="Times New Roman" panose="02020603050405020304" pitchFamily="18" charset="0"/>
              </a:rPr>
              <a:t>: banjori, pykspa, ramdo, qakbot, cryptolocker</a:t>
            </a:r>
            <a:endParaRPr lang="el-GR" sz="1200" dirty="0">
              <a:solidFill>
                <a:schemeClr val="tx2">
                  <a:lumMod val="75000"/>
                </a:schemeClr>
              </a:solidFill>
              <a:cs typeface="Times New Roman" panose="02020603050405020304" pitchFamily="18" charset="0"/>
            </a:endParaRPr>
          </a:p>
          <a:p>
            <a:r>
              <a:rPr lang="el-GR" sz="1200" dirty="0" smtClean="0">
                <a:solidFill>
                  <a:srgbClr val="0070C0"/>
                </a:solidFill>
                <a:cs typeface="Times New Roman" panose="02020603050405020304" pitchFamily="18" charset="0"/>
              </a:rPr>
              <a:t>    </a:t>
            </a:r>
            <a:r>
              <a:rPr lang="en-US" sz="1200" dirty="0" smtClean="0">
                <a:solidFill>
                  <a:srgbClr val="0070C0"/>
                </a:solidFill>
                <a:cs typeface="Times New Roman" panose="02020603050405020304" pitchFamily="18" charset="0"/>
              </a:rPr>
              <a:t>     Charlie</a:t>
            </a:r>
            <a:r>
              <a:rPr lang="en-US" sz="1200" dirty="0">
                <a:solidFill>
                  <a:schemeClr val="tx2">
                    <a:lumMod val="75000"/>
                  </a:schemeClr>
                </a:solidFill>
                <a:cs typeface="Times New Roman" panose="02020603050405020304" pitchFamily="18" charset="0"/>
              </a:rPr>
              <a:t>: locky, corebot, dircrypt</a:t>
            </a:r>
          </a:p>
          <a:p>
            <a:endParaRPr lang="en-US" sz="1200" dirty="0"/>
          </a:p>
        </p:txBody>
      </p:sp>
      <p:sp>
        <p:nvSpPr>
          <p:cNvPr id="7" name="TextBox 6"/>
          <p:cNvSpPr txBox="1"/>
          <p:nvPr/>
        </p:nvSpPr>
        <p:spPr>
          <a:xfrm>
            <a:off x="4646139" y="3803586"/>
            <a:ext cx="4341342" cy="861774"/>
          </a:xfrm>
          <a:prstGeom prst="rect">
            <a:avLst/>
          </a:prstGeom>
          <a:noFill/>
        </p:spPr>
        <p:txBody>
          <a:bodyPr wrap="square" rtlCol="0">
            <a:spAutoFit/>
          </a:bodyPr>
          <a:lstStyle/>
          <a:p>
            <a:pPr marL="171450" indent="-171450">
              <a:buFont typeface="Wingdings" panose="05000000000000000000" pitchFamily="2" charset="2"/>
              <a:buChar char="v"/>
            </a:pPr>
            <a:r>
              <a:rPr lang="en-US" sz="1200" dirty="0">
                <a:solidFill>
                  <a:schemeClr val="tx2">
                    <a:lumMod val="75000"/>
                  </a:schemeClr>
                </a:solidFill>
              </a:rPr>
              <a:t> </a:t>
            </a:r>
            <a:r>
              <a:rPr lang="en-US" sz="1200" b="1" dirty="0">
                <a:solidFill>
                  <a:schemeClr val="tx2">
                    <a:lumMod val="75000"/>
                  </a:schemeClr>
                </a:solidFill>
              </a:rPr>
              <a:t>Training Dataset </a:t>
            </a:r>
            <a:r>
              <a:rPr lang="en-US" sz="1200" b="1" dirty="0" smtClean="0">
                <a:solidFill>
                  <a:schemeClr val="tx2">
                    <a:lumMod val="75000"/>
                  </a:schemeClr>
                </a:solidFill>
              </a:rPr>
              <a:t>2 </a:t>
            </a:r>
          </a:p>
          <a:p>
            <a:r>
              <a:rPr lang="en-US" dirty="0" smtClean="0">
                <a:solidFill>
                  <a:srgbClr val="00B050"/>
                </a:solidFill>
                <a:cs typeface="Times New Roman" panose="02020603050405020304" pitchFamily="18" charset="0"/>
              </a:rPr>
              <a:t>     </a:t>
            </a:r>
            <a:r>
              <a:rPr lang="en-US" sz="1200" dirty="0" smtClean="0">
                <a:solidFill>
                  <a:srgbClr val="00B050"/>
                </a:solidFill>
                <a:cs typeface="Times New Roman" panose="02020603050405020304" pitchFamily="18" charset="0"/>
              </a:rPr>
              <a:t>Alice</a:t>
            </a:r>
            <a:r>
              <a:rPr lang="en-US" sz="1200" dirty="0">
                <a:solidFill>
                  <a:schemeClr val="tx2">
                    <a:lumMod val="75000"/>
                  </a:schemeClr>
                </a:solidFill>
                <a:cs typeface="Times New Roman" panose="02020603050405020304" pitchFamily="18" charset="0"/>
              </a:rPr>
              <a:t>: ramnit, kraken, </a:t>
            </a:r>
            <a:r>
              <a:rPr lang="en-US" sz="1200" dirty="0" smtClean="0">
                <a:solidFill>
                  <a:schemeClr val="tx2">
                    <a:lumMod val="75000"/>
                  </a:schemeClr>
                </a:solidFill>
                <a:cs typeface="Times New Roman" panose="02020603050405020304" pitchFamily="18" charset="0"/>
              </a:rPr>
              <a:t>simda, nymaim, pizd</a:t>
            </a:r>
            <a:endParaRPr lang="en-US" sz="1200" dirty="0">
              <a:solidFill>
                <a:schemeClr val="tx2">
                  <a:lumMod val="75000"/>
                </a:schemeClr>
              </a:solidFill>
              <a:cs typeface="Times New Roman" panose="02020603050405020304" pitchFamily="18" charset="0"/>
            </a:endParaRPr>
          </a:p>
          <a:p>
            <a:r>
              <a:rPr lang="el-GR" sz="1200" dirty="0" smtClean="0">
                <a:solidFill>
                  <a:srgbClr val="FFFF00"/>
                </a:solidFill>
                <a:cs typeface="Times New Roman" panose="02020603050405020304" pitchFamily="18" charset="0"/>
              </a:rPr>
              <a:t>   </a:t>
            </a:r>
            <a:r>
              <a:rPr lang="en-US" sz="1200" dirty="0" smtClean="0">
                <a:solidFill>
                  <a:srgbClr val="FFFF00"/>
                </a:solidFill>
                <a:cs typeface="Times New Roman" panose="02020603050405020304" pitchFamily="18" charset="0"/>
              </a:rPr>
              <a:t>   </a:t>
            </a:r>
            <a:r>
              <a:rPr lang="en-US" sz="1200" dirty="0" smtClean="0">
                <a:solidFill>
                  <a:srgbClr val="C00000"/>
                </a:solidFill>
                <a:cs typeface="Times New Roman" panose="02020603050405020304" pitchFamily="18" charset="0"/>
              </a:rPr>
              <a:t>Bob</a:t>
            </a:r>
            <a:r>
              <a:rPr lang="en-US" sz="1200" dirty="0" smtClean="0">
                <a:solidFill>
                  <a:schemeClr val="tx2">
                    <a:lumMod val="75000"/>
                  </a:schemeClr>
                </a:solidFill>
                <a:cs typeface="Times New Roman" panose="02020603050405020304" pitchFamily="18" charset="0"/>
              </a:rPr>
              <a:t>: banjori</a:t>
            </a:r>
            <a:r>
              <a:rPr lang="en-US" sz="1200" dirty="0">
                <a:solidFill>
                  <a:schemeClr val="tx2">
                    <a:lumMod val="75000"/>
                  </a:schemeClr>
                </a:solidFill>
                <a:cs typeface="Times New Roman" panose="02020603050405020304" pitchFamily="18" charset="0"/>
              </a:rPr>
              <a:t>, pykspa, ramdo, qakbot, </a:t>
            </a:r>
            <a:r>
              <a:rPr lang="en-US" sz="1200" dirty="0" smtClean="0">
                <a:solidFill>
                  <a:schemeClr val="tx2">
                    <a:lumMod val="75000"/>
                  </a:schemeClr>
                </a:solidFill>
                <a:cs typeface="Times New Roman" panose="02020603050405020304" pitchFamily="18" charset="0"/>
              </a:rPr>
              <a:t>cryptolocker, gozi</a:t>
            </a:r>
            <a:endParaRPr lang="el-GR" sz="1200" dirty="0">
              <a:solidFill>
                <a:schemeClr val="tx2">
                  <a:lumMod val="75000"/>
                </a:schemeClr>
              </a:solidFill>
              <a:cs typeface="Times New Roman" panose="02020603050405020304" pitchFamily="18" charset="0"/>
            </a:endParaRPr>
          </a:p>
          <a:p>
            <a:r>
              <a:rPr lang="el-GR" sz="1200" dirty="0">
                <a:solidFill>
                  <a:srgbClr val="0070C0"/>
                </a:solidFill>
                <a:cs typeface="Times New Roman" panose="02020603050405020304" pitchFamily="18" charset="0"/>
              </a:rPr>
              <a:t>    </a:t>
            </a:r>
            <a:r>
              <a:rPr lang="en-US" sz="1200" dirty="0">
                <a:solidFill>
                  <a:srgbClr val="0070C0"/>
                </a:solidFill>
                <a:cs typeface="Times New Roman" panose="02020603050405020304" pitchFamily="18" charset="0"/>
              </a:rPr>
              <a:t> </a:t>
            </a:r>
            <a:r>
              <a:rPr lang="en-US" sz="1200" dirty="0" smtClean="0">
                <a:solidFill>
                  <a:srgbClr val="0070C0"/>
                </a:solidFill>
                <a:cs typeface="Times New Roman" panose="02020603050405020304" pitchFamily="18" charset="0"/>
              </a:rPr>
              <a:t> Charlie</a:t>
            </a:r>
            <a:r>
              <a:rPr lang="en-US" sz="1200" dirty="0">
                <a:solidFill>
                  <a:schemeClr val="tx2">
                    <a:lumMod val="75000"/>
                  </a:schemeClr>
                </a:solidFill>
                <a:cs typeface="Times New Roman" panose="02020603050405020304" pitchFamily="18" charset="0"/>
              </a:rPr>
              <a:t>: locky, corebot, </a:t>
            </a:r>
            <a:r>
              <a:rPr lang="en-US" sz="1200" dirty="0" smtClean="0">
                <a:solidFill>
                  <a:schemeClr val="tx2">
                    <a:lumMod val="75000"/>
                  </a:schemeClr>
                </a:solidFill>
                <a:cs typeface="Times New Roman" panose="02020603050405020304" pitchFamily="18" charset="0"/>
              </a:rPr>
              <a:t>dircrypt, matsnu, suppobox</a:t>
            </a:r>
            <a:endParaRPr lang="en-US" sz="1200" dirty="0"/>
          </a:p>
        </p:txBody>
      </p:sp>
    </p:spTree>
    <p:extLst>
      <p:ext uri="{BB962C8B-B14F-4D97-AF65-F5344CB8AC3E}">
        <p14:creationId xmlns:p14="http://schemas.microsoft.com/office/powerpoint/2010/main" val="2539395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BE3FF"/>
            </a:gs>
            <a:gs pos="13000">
              <a:schemeClr val="bg1"/>
            </a:gs>
          </a:gsLst>
          <a:lin ang="5400000" scaled="1"/>
          <a:tileRect/>
        </a:gradFill>
        <a:effectLst/>
      </p:bgPr>
    </p:bg>
    <p:spTree>
      <p:nvGrpSpPr>
        <p:cNvPr id="1" name=""/>
        <p:cNvGrpSpPr/>
        <p:nvPr/>
      </p:nvGrpSpPr>
      <p:grpSpPr>
        <a:xfrm>
          <a:off x="0" y="0"/>
          <a:ext cx="0" cy="0"/>
          <a:chOff x="0" y="0"/>
          <a:chExt cx="0" cy="0"/>
        </a:xfrm>
      </p:grpSpPr>
      <p:sp>
        <p:nvSpPr>
          <p:cNvPr id="6" name="TextBox 5"/>
          <p:cNvSpPr txBox="1"/>
          <p:nvPr/>
        </p:nvSpPr>
        <p:spPr>
          <a:xfrm>
            <a:off x="234654" y="155121"/>
            <a:ext cx="8778717" cy="461665"/>
          </a:xfrm>
          <a:prstGeom prst="rect">
            <a:avLst/>
          </a:prstGeom>
          <a:noFill/>
        </p:spPr>
        <p:txBody>
          <a:bodyPr wrap="square" rtlCol="0">
            <a:spAutoFit/>
          </a:bodyPr>
          <a:lstStyle/>
          <a:p>
            <a:r>
              <a:rPr lang="en-US" sz="2400" b="1" dirty="0">
                <a:solidFill>
                  <a:srgbClr val="002060"/>
                </a:solidFill>
              </a:rPr>
              <a:t>CNN: </a:t>
            </a:r>
            <a:r>
              <a:rPr lang="en-US" sz="2400" b="1" dirty="0" smtClean="0">
                <a:solidFill>
                  <a:srgbClr val="002060"/>
                </a:solidFill>
              </a:rPr>
              <a:t>Per Epoch FedAvg VS Per 200 Batches FedAvg</a:t>
            </a:r>
            <a:endParaRPr lang="en-US" sz="2400" b="1" dirty="0">
              <a:solidFill>
                <a:srgbClr val="002060"/>
              </a:solidFill>
            </a:endParaRPr>
          </a:p>
        </p:txBody>
      </p:sp>
      <p:sp>
        <p:nvSpPr>
          <p:cNvPr id="11" name="TextBox 10"/>
          <p:cNvSpPr txBox="1"/>
          <p:nvPr/>
        </p:nvSpPr>
        <p:spPr>
          <a:xfrm>
            <a:off x="551091" y="3802153"/>
            <a:ext cx="3452893" cy="461665"/>
          </a:xfrm>
          <a:prstGeom prst="rect">
            <a:avLst/>
          </a:prstGeom>
          <a:noFill/>
        </p:spPr>
        <p:txBody>
          <a:bodyPr wrap="square" rtlCol="0">
            <a:spAutoFit/>
          </a:bodyPr>
          <a:lstStyle/>
          <a:p>
            <a:r>
              <a:rPr lang="en-US" sz="1200" dirty="0">
                <a:solidFill>
                  <a:schemeClr val="tx1"/>
                </a:solidFill>
              </a:rPr>
              <a:t>Validation-set Accuracy </a:t>
            </a:r>
            <a:r>
              <a:rPr lang="en-US" sz="1200" dirty="0" smtClean="0">
                <a:solidFill>
                  <a:schemeClr val="tx1"/>
                </a:solidFill>
              </a:rPr>
              <a:t>(%): </a:t>
            </a:r>
            <a:r>
              <a:rPr lang="en-US" sz="1200" dirty="0">
                <a:solidFill>
                  <a:schemeClr val="tx1"/>
                </a:solidFill>
              </a:rPr>
              <a:t>CNN Trained on Non-Wordlist-Based DGAs </a:t>
            </a:r>
            <a:r>
              <a:rPr lang="en-US" sz="1200" dirty="0" smtClean="0">
                <a:solidFill>
                  <a:schemeClr val="tx1"/>
                </a:solidFill>
              </a:rPr>
              <a:t>Training Dataset 1</a:t>
            </a:r>
            <a:endParaRPr lang="en-US" sz="1200" dirty="0">
              <a:solidFill>
                <a:schemeClr val="tx1"/>
              </a:solidFill>
            </a:endParaRPr>
          </a:p>
        </p:txBody>
      </p:sp>
      <p:sp>
        <p:nvSpPr>
          <p:cNvPr id="13" name="TextBox 12"/>
          <p:cNvSpPr txBox="1"/>
          <p:nvPr/>
        </p:nvSpPr>
        <p:spPr>
          <a:xfrm>
            <a:off x="5244744" y="3802153"/>
            <a:ext cx="3768627" cy="461665"/>
          </a:xfrm>
          <a:prstGeom prst="rect">
            <a:avLst/>
          </a:prstGeom>
          <a:noFill/>
        </p:spPr>
        <p:txBody>
          <a:bodyPr wrap="square" rtlCol="0">
            <a:spAutoFit/>
          </a:bodyPr>
          <a:lstStyle/>
          <a:p>
            <a:r>
              <a:rPr lang="en-US" sz="1200" dirty="0">
                <a:solidFill>
                  <a:schemeClr val="tx1"/>
                </a:solidFill>
              </a:rPr>
              <a:t>Validation-set Accuracy </a:t>
            </a:r>
            <a:r>
              <a:rPr lang="en-US" sz="1200" dirty="0" smtClean="0">
                <a:solidFill>
                  <a:schemeClr val="tx1"/>
                </a:solidFill>
              </a:rPr>
              <a:t>(%): </a:t>
            </a:r>
            <a:r>
              <a:rPr lang="en-US" sz="1200" dirty="0">
                <a:solidFill>
                  <a:schemeClr val="tx1"/>
                </a:solidFill>
              </a:rPr>
              <a:t>CNN Trained on </a:t>
            </a:r>
            <a:r>
              <a:rPr lang="en-US" sz="1200" dirty="0" smtClean="0">
                <a:solidFill>
                  <a:schemeClr val="tx1"/>
                </a:solidFill>
              </a:rPr>
              <a:t>Training Dataset 2 (Wordlist-Based DGAs Included)</a:t>
            </a:r>
            <a:endParaRPr lang="en-US" sz="1200" dirty="0">
              <a:solidFill>
                <a:schemeClr val="tx1"/>
              </a:solidFill>
            </a:endParaRPr>
          </a:p>
        </p:txBody>
      </p:sp>
      <p:pic>
        <p:nvPicPr>
          <p:cNvPr id="24" name="Εικόνα 23"/>
          <p:cNvPicPr>
            <a:picLocks noChangeAspect="1"/>
          </p:cNvPicPr>
          <p:nvPr/>
        </p:nvPicPr>
        <p:blipFill>
          <a:blip r:embed="rId2"/>
          <a:stretch>
            <a:fillRect/>
          </a:stretch>
        </p:blipFill>
        <p:spPr>
          <a:xfrm>
            <a:off x="337731" y="696326"/>
            <a:ext cx="3330973" cy="3169797"/>
          </a:xfrm>
          <a:prstGeom prst="rect">
            <a:avLst/>
          </a:prstGeom>
        </p:spPr>
      </p:pic>
      <p:pic>
        <p:nvPicPr>
          <p:cNvPr id="25" name="Εικόνα 24"/>
          <p:cNvPicPr>
            <a:picLocks noChangeAspect="1"/>
          </p:cNvPicPr>
          <p:nvPr/>
        </p:nvPicPr>
        <p:blipFill>
          <a:blip r:embed="rId3"/>
          <a:stretch>
            <a:fillRect/>
          </a:stretch>
        </p:blipFill>
        <p:spPr>
          <a:xfrm>
            <a:off x="5244744" y="696326"/>
            <a:ext cx="3306069" cy="3169797"/>
          </a:xfrm>
          <a:prstGeom prst="rect">
            <a:avLst/>
          </a:prstGeom>
        </p:spPr>
      </p:pic>
      <p:sp>
        <p:nvSpPr>
          <p:cNvPr id="3" name="TextBox 2"/>
          <p:cNvSpPr txBox="1"/>
          <p:nvPr/>
        </p:nvSpPr>
        <p:spPr>
          <a:xfrm>
            <a:off x="181007" y="4312502"/>
            <a:ext cx="4193059" cy="830997"/>
          </a:xfrm>
          <a:prstGeom prst="rect">
            <a:avLst/>
          </a:prstGeom>
          <a:noFill/>
        </p:spPr>
        <p:txBody>
          <a:bodyPr wrap="square" rtlCol="0">
            <a:spAutoFit/>
          </a:bodyPr>
          <a:lstStyle/>
          <a:p>
            <a:r>
              <a:rPr lang="el-GR" sz="1200" dirty="0" smtClean="0">
                <a:solidFill>
                  <a:schemeClr val="tx2">
                    <a:lumMod val="75000"/>
                  </a:schemeClr>
                </a:solidFill>
              </a:rPr>
              <a:t>Απόκλιση από </a:t>
            </a:r>
            <a:r>
              <a:rPr lang="el-GR" sz="1200" dirty="0">
                <a:solidFill>
                  <a:schemeClr val="tx2">
                    <a:lumMod val="75000"/>
                  </a:schemeClr>
                </a:solidFill>
              </a:rPr>
              <a:t>την ακρίβεια του </a:t>
            </a:r>
            <a:r>
              <a:rPr lang="en-US" sz="1200" dirty="0">
                <a:solidFill>
                  <a:schemeClr val="tx2">
                    <a:lumMod val="75000"/>
                  </a:schemeClr>
                </a:solidFill>
              </a:rPr>
              <a:t>Non-Federated </a:t>
            </a:r>
            <a:r>
              <a:rPr lang="el-GR" sz="1200" dirty="0" smtClean="0">
                <a:solidFill>
                  <a:schemeClr val="tx2">
                    <a:lumMod val="75000"/>
                  </a:schemeClr>
                </a:solidFill>
              </a:rPr>
              <a:t>μοντέλου</a:t>
            </a:r>
            <a:r>
              <a:rPr lang="en-US" sz="1200" dirty="0" smtClean="0">
                <a:solidFill>
                  <a:schemeClr val="tx2">
                    <a:lumMod val="75000"/>
                  </a:schemeClr>
                </a:solidFill>
              </a:rPr>
              <a:t>:</a:t>
            </a:r>
            <a:endParaRPr lang="en-US" sz="1200" dirty="0">
              <a:solidFill>
                <a:schemeClr val="tx2">
                  <a:lumMod val="75000"/>
                </a:schemeClr>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Εποχή</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0070C0"/>
                </a:solidFill>
              </a:rPr>
              <a:t>3.85%</a:t>
            </a:r>
            <a:endParaRPr lang="en-US" sz="1200" dirty="0" smtClean="0">
              <a:solidFill>
                <a:srgbClr val="0070C0"/>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200 </a:t>
            </a:r>
            <a:r>
              <a:rPr lang="en-US" sz="1200" b="1" dirty="0" smtClean="0">
                <a:solidFill>
                  <a:schemeClr val="tx2">
                    <a:lumMod val="75000"/>
                  </a:schemeClr>
                </a:solidFill>
              </a:rPr>
              <a:t>Batches</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n-US" sz="1200" dirty="0" smtClean="0">
                <a:solidFill>
                  <a:srgbClr val="FFC000"/>
                </a:solidFill>
              </a:rPr>
              <a:t>1.50%</a:t>
            </a:r>
            <a:r>
              <a:rPr lang="el-GR" sz="1200" dirty="0" smtClean="0">
                <a:solidFill>
                  <a:schemeClr val="tx2">
                    <a:lumMod val="75000"/>
                  </a:schemeClr>
                </a:solidFill>
              </a:rPr>
              <a:t> (σημαντική βελτίωση)</a:t>
            </a:r>
            <a:endParaRPr lang="en-US" sz="1200" dirty="0">
              <a:solidFill>
                <a:schemeClr val="tx2">
                  <a:lumMod val="75000"/>
                </a:schemeClr>
              </a:solidFill>
            </a:endParaRPr>
          </a:p>
        </p:txBody>
      </p:sp>
      <p:sp>
        <p:nvSpPr>
          <p:cNvPr id="9" name="TextBox 8"/>
          <p:cNvSpPr txBox="1"/>
          <p:nvPr/>
        </p:nvSpPr>
        <p:spPr>
          <a:xfrm>
            <a:off x="4950941" y="4312503"/>
            <a:ext cx="4193059" cy="830997"/>
          </a:xfrm>
          <a:prstGeom prst="rect">
            <a:avLst/>
          </a:prstGeom>
          <a:noFill/>
        </p:spPr>
        <p:txBody>
          <a:bodyPr wrap="square" rtlCol="0">
            <a:spAutoFit/>
          </a:bodyPr>
          <a:lstStyle/>
          <a:p>
            <a:r>
              <a:rPr lang="el-GR" sz="1200" dirty="0" smtClean="0">
                <a:solidFill>
                  <a:schemeClr val="tx2">
                    <a:lumMod val="75000"/>
                  </a:schemeClr>
                </a:solidFill>
              </a:rPr>
              <a:t>Απόκλιση από </a:t>
            </a:r>
            <a:r>
              <a:rPr lang="el-GR" sz="1200" dirty="0">
                <a:solidFill>
                  <a:schemeClr val="tx2">
                    <a:lumMod val="75000"/>
                  </a:schemeClr>
                </a:solidFill>
              </a:rPr>
              <a:t>την ακρίβεια του </a:t>
            </a:r>
            <a:r>
              <a:rPr lang="en-US" sz="1200" dirty="0">
                <a:solidFill>
                  <a:schemeClr val="tx2">
                    <a:lumMod val="75000"/>
                  </a:schemeClr>
                </a:solidFill>
              </a:rPr>
              <a:t>Non-Federated </a:t>
            </a:r>
            <a:r>
              <a:rPr lang="el-GR" sz="1200" dirty="0" smtClean="0">
                <a:solidFill>
                  <a:schemeClr val="tx2">
                    <a:lumMod val="75000"/>
                  </a:schemeClr>
                </a:solidFill>
              </a:rPr>
              <a:t>μοντέλου</a:t>
            </a:r>
            <a:r>
              <a:rPr lang="en-US" sz="1200" dirty="0" smtClean="0">
                <a:solidFill>
                  <a:schemeClr val="tx2">
                    <a:lumMod val="75000"/>
                  </a:schemeClr>
                </a:solidFill>
              </a:rPr>
              <a:t>:</a:t>
            </a:r>
            <a:endParaRPr lang="en-US" sz="1200" dirty="0">
              <a:solidFill>
                <a:schemeClr val="tx2">
                  <a:lumMod val="75000"/>
                </a:schemeClr>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Εποχή</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0070C0"/>
                </a:solidFill>
              </a:rPr>
              <a:t>9.85%</a:t>
            </a:r>
            <a:endParaRPr lang="en-US" sz="1200" dirty="0" smtClean="0">
              <a:solidFill>
                <a:srgbClr val="0070C0"/>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200 </a:t>
            </a:r>
            <a:r>
              <a:rPr lang="en-US" sz="1200" b="1" dirty="0" smtClean="0">
                <a:solidFill>
                  <a:schemeClr val="tx2">
                    <a:lumMod val="75000"/>
                  </a:schemeClr>
                </a:solidFill>
              </a:rPr>
              <a:t>Batches</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FFC000"/>
                </a:solidFill>
              </a:rPr>
              <a:t>4.56</a:t>
            </a:r>
            <a:r>
              <a:rPr lang="en-US" sz="1200" dirty="0" smtClean="0">
                <a:solidFill>
                  <a:srgbClr val="FFC000"/>
                </a:solidFill>
              </a:rPr>
              <a:t>%</a:t>
            </a:r>
            <a:r>
              <a:rPr lang="el-GR" sz="1200" dirty="0" smtClean="0">
                <a:solidFill>
                  <a:schemeClr val="tx2">
                    <a:lumMod val="75000"/>
                  </a:schemeClr>
                </a:solidFill>
              </a:rPr>
              <a:t> (σημαντική βελτίωση)</a:t>
            </a:r>
            <a:endParaRPr lang="en-US" sz="1200" dirty="0">
              <a:solidFill>
                <a:schemeClr val="tx2">
                  <a:lumMod val="75000"/>
                </a:schemeClr>
              </a:solidFill>
            </a:endParaRPr>
          </a:p>
        </p:txBody>
      </p:sp>
    </p:spTree>
    <p:extLst>
      <p:ext uri="{BB962C8B-B14F-4D97-AF65-F5344CB8AC3E}">
        <p14:creationId xmlns:p14="http://schemas.microsoft.com/office/powerpoint/2010/main" val="20179801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3000">
              <a:schemeClr val="bg1"/>
            </a:gs>
          </a:gsLst>
          <a:lin ang="5400000" scaled="1"/>
        </a:gradFill>
        <a:effectLst/>
      </p:bgPr>
    </p:bg>
    <p:spTree>
      <p:nvGrpSpPr>
        <p:cNvPr id="1" name=""/>
        <p:cNvGrpSpPr/>
        <p:nvPr/>
      </p:nvGrpSpPr>
      <p:grpSpPr>
        <a:xfrm>
          <a:off x="0" y="0"/>
          <a:ext cx="0" cy="0"/>
          <a:chOff x="0" y="0"/>
          <a:chExt cx="0" cy="0"/>
        </a:xfrm>
      </p:grpSpPr>
      <p:sp>
        <p:nvSpPr>
          <p:cNvPr id="8" name="TextBox 7"/>
          <p:cNvSpPr txBox="1"/>
          <p:nvPr/>
        </p:nvSpPr>
        <p:spPr>
          <a:xfrm>
            <a:off x="234654" y="155121"/>
            <a:ext cx="8729732" cy="830997"/>
          </a:xfrm>
          <a:prstGeom prst="rect">
            <a:avLst/>
          </a:prstGeom>
          <a:noFill/>
        </p:spPr>
        <p:txBody>
          <a:bodyPr wrap="square" rtlCol="0">
            <a:spAutoFit/>
          </a:bodyPr>
          <a:lstStyle/>
          <a:p>
            <a:r>
              <a:rPr lang="en-US" sz="2400" b="1" dirty="0">
                <a:solidFill>
                  <a:srgbClr val="002060"/>
                </a:solidFill>
              </a:rPr>
              <a:t>LSTM: Per Epoch FedAvg VS Per 200 Batches FedAvg</a:t>
            </a:r>
          </a:p>
          <a:p>
            <a:endParaRPr lang="en-US" sz="2400" b="1" dirty="0">
              <a:solidFill>
                <a:srgbClr val="002060"/>
              </a:solidFill>
            </a:endParaRPr>
          </a:p>
        </p:txBody>
      </p:sp>
      <p:pic>
        <p:nvPicPr>
          <p:cNvPr id="6" name="Εικόνα 5"/>
          <p:cNvPicPr>
            <a:picLocks noChangeAspect="1"/>
          </p:cNvPicPr>
          <p:nvPr/>
        </p:nvPicPr>
        <p:blipFill>
          <a:blip r:embed="rId2"/>
          <a:stretch>
            <a:fillRect/>
          </a:stretch>
        </p:blipFill>
        <p:spPr>
          <a:xfrm>
            <a:off x="334187" y="648734"/>
            <a:ext cx="3278397" cy="3148910"/>
          </a:xfrm>
          <a:prstGeom prst="rect">
            <a:avLst/>
          </a:prstGeom>
        </p:spPr>
      </p:pic>
      <p:pic>
        <p:nvPicPr>
          <p:cNvPr id="7" name="Εικόνα 6"/>
          <p:cNvPicPr>
            <a:picLocks noChangeAspect="1"/>
          </p:cNvPicPr>
          <p:nvPr/>
        </p:nvPicPr>
        <p:blipFill>
          <a:blip r:embed="rId3"/>
          <a:stretch>
            <a:fillRect/>
          </a:stretch>
        </p:blipFill>
        <p:spPr>
          <a:xfrm>
            <a:off x="5338118" y="648734"/>
            <a:ext cx="3283832" cy="3148234"/>
          </a:xfrm>
          <a:prstGeom prst="rect">
            <a:avLst/>
          </a:prstGeom>
        </p:spPr>
      </p:pic>
      <p:sp>
        <p:nvSpPr>
          <p:cNvPr id="9" name="TextBox 8"/>
          <p:cNvSpPr txBox="1"/>
          <p:nvPr/>
        </p:nvSpPr>
        <p:spPr>
          <a:xfrm>
            <a:off x="334187" y="3797644"/>
            <a:ext cx="3452893" cy="461665"/>
          </a:xfrm>
          <a:prstGeom prst="rect">
            <a:avLst/>
          </a:prstGeom>
          <a:noFill/>
        </p:spPr>
        <p:txBody>
          <a:bodyPr wrap="square" rtlCol="0">
            <a:spAutoFit/>
          </a:bodyPr>
          <a:lstStyle/>
          <a:p>
            <a:r>
              <a:rPr lang="en-US" sz="1200" dirty="0">
                <a:solidFill>
                  <a:schemeClr val="tx1"/>
                </a:solidFill>
              </a:rPr>
              <a:t>Validation-set Accuracy </a:t>
            </a:r>
            <a:r>
              <a:rPr lang="en-US" sz="1200" dirty="0" smtClean="0">
                <a:solidFill>
                  <a:schemeClr val="tx1"/>
                </a:solidFill>
              </a:rPr>
              <a:t>(%): LSTM </a:t>
            </a:r>
            <a:r>
              <a:rPr lang="en-US" sz="1200" dirty="0">
                <a:solidFill>
                  <a:schemeClr val="tx1"/>
                </a:solidFill>
              </a:rPr>
              <a:t>Trained on Non-Wordlist-Based DGAs </a:t>
            </a:r>
            <a:r>
              <a:rPr lang="en-US" sz="1200" dirty="0" smtClean="0">
                <a:solidFill>
                  <a:schemeClr val="tx1"/>
                </a:solidFill>
              </a:rPr>
              <a:t>Training Dataset 1</a:t>
            </a:r>
            <a:endParaRPr lang="en-US" sz="1200" dirty="0">
              <a:solidFill>
                <a:schemeClr val="tx1"/>
              </a:solidFill>
            </a:endParaRPr>
          </a:p>
        </p:txBody>
      </p:sp>
      <p:sp>
        <p:nvSpPr>
          <p:cNvPr id="10" name="TextBox 9"/>
          <p:cNvSpPr txBox="1"/>
          <p:nvPr/>
        </p:nvSpPr>
        <p:spPr>
          <a:xfrm>
            <a:off x="5255923" y="3796968"/>
            <a:ext cx="3768627" cy="461665"/>
          </a:xfrm>
          <a:prstGeom prst="rect">
            <a:avLst/>
          </a:prstGeom>
          <a:noFill/>
        </p:spPr>
        <p:txBody>
          <a:bodyPr wrap="square" rtlCol="0">
            <a:spAutoFit/>
          </a:bodyPr>
          <a:lstStyle/>
          <a:p>
            <a:r>
              <a:rPr lang="en-US" sz="1200" dirty="0">
                <a:solidFill>
                  <a:schemeClr val="tx1"/>
                </a:solidFill>
              </a:rPr>
              <a:t>Validation-set Accuracy </a:t>
            </a:r>
            <a:r>
              <a:rPr lang="en-US" sz="1200" dirty="0" smtClean="0">
                <a:solidFill>
                  <a:schemeClr val="tx1"/>
                </a:solidFill>
              </a:rPr>
              <a:t>(%): LSTM </a:t>
            </a:r>
            <a:r>
              <a:rPr lang="en-US" sz="1200" dirty="0">
                <a:solidFill>
                  <a:schemeClr val="tx1"/>
                </a:solidFill>
              </a:rPr>
              <a:t>Trained on </a:t>
            </a:r>
            <a:r>
              <a:rPr lang="en-US" sz="1200" dirty="0" smtClean="0">
                <a:solidFill>
                  <a:schemeClr val="tx1"/>
                </a:solidFill>
              </a:rPr>
              <a:t>Training Dataset 2 (Wordlist-Based DGAs Included)</a:t>
            </a:r>
            <a:endParaRPr lang="en-US" sz="1200" dirty="0">
              <a:solidFill>
                <a:schemeClr val="tx1"/>
              </a:solidFill>
            </a:endParaRPr>
          </a:p>
        </p:txBody>
      </p:sp>
      <p:sp>
        <p:nvSpPr>
          <p:cNvPr id="11" name="TextBox 10"/>
          <p:cNvSpPr txBox="1"/>
          <p:nvPr/>
        </p:nvSpPr>
        <p:spPr>
          <a:xfrm>
            <a:off x="148281" y="4258633"/>
            <a:ext cx="4193059" cy="830997"/>
          </a:xfrm>
          <a:prstGeom prst="rect">
            <a:avLst/>
          </a:prstGeom>
          <a:noFill/>
        </p:spPr>
        <p:txBody>
          <a:bodyPr wrap="square" rtlCol="0">
            <a:spAutoFit/>
          </a:bodyPr>
          <a:lstStyle/>
          <a:p>
            <a:r>
              <a:rPr lang="el-GR" sz="1200" dirty="0" smtClean="0">
                <a:solidFill>
                  <a:schemeClr val="tx2">
                    <a:lumMod val="75000"/>
                  </a:schemeClr>
                </a:solidFill>
              </a:rPr>
              <a:t>Απόκλιση από </a:t>
            </a:r>
            <a:r>
              <a:rPr lang="el-GR" sz="1200" dirty="0">
                <a:solidFill>
                  <a:schemeClr val="tx2">
                    <a:lumMod val="75000"/>
                  </a:schemeClr>
                </a:solidFill>
              </a:rPr>
              <a:t>την ακρίβεια του </a:t>
            </a:r>
            <a:r>
              <a:rPr lang="en-US" sz="1200" dirty="0">
                <a:solidFill>
                  <a:schemeClr val="tx2">
                    <a:lumMod val="75000"/>
                  </a:schemeClr>
                </a:solidFill>
              </a:rPr>
              <a:t>Non-Federated </a:t>
            </a:r>
            <a:r>
              <a:rPr lang="el-GR" sz="1200" dirty="0" smtClean="0">
                <a:solidFill>
                  <a:schemeClr val="tx2">
                    <a:lumMod val="75000"/>
                  </a:schemeClr>
                </a:solidFill>
              </a:rPr>
              <a:t>μοντέλου</a:t>
            </a:r>
            <a:r>
              <a:rPr lang="en-US" sz="1200" dirty="0" smtClean="0">
                <a:solidFill>
                  <a:schemeClr val="tx2">
                    <a:lumMod val="75000"/>
                  </a:schemeClr>
                </a:solidFill>
              </a:rPr>
              <a:t>:</a:t>
            </a:r>
            <a:endParaRPr lang="en-US" sz="1200" dirty="0">
              <a:solidFill>
                <a:schemeClr val="tx2">
                  <a:lumMod val="75000"/>
                </a:schemeClr>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Εποχή</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0070C0"/>
                </a:solidFill>
              </a:rPr>
              <a:t>3.64%</a:t>
            </a:r>
            <a:endParaRPr lang="en-US" sz="1200" dirty="0" smtClean="0">
              <a:solidFill>
                <a:srgbClr val="0070C0"/>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200 </a:t>
            </a:r>
            <a:r>
              <a:rPr lang="en-US" sz="1200" b="1" dirty="0" smtClean="0">
                <a:solidFill>
                  <a:schemeClr val="tx2">
                    <a:lumMod val="75000"/>
                  </a:schemeClr>
                </a:solidFill>
              </a:rPr>
              <a:t>Batches</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FFC000"/>
                </a:solidFill>
              </a:rPr>
              <a:t>0.71</a:t>
            </a:r>
            <a:r>
              <a:rPr lang="en-US" sz="1200" dirty="0" smtClean="0">
                <a:solidFill>
                  <a:srgbClr val="FFC000"/>
                </a:solidFill>
              </a:rPr>
              <a:t>%</a:t>
            </a:r>
            <a:r>
              <a:rPr lang="el-GR" sz="1200" dirty="0" smtClean="0">
                <a:solidFill>
                  <a:schemeClr val="tx2">
                    <a:lumMod val="75000"/>
                  </a:schemeClr>
                </a:solidFill>
              </a:rPr>
              <a:t> (σημαντική βελτίωση)</a:t>
            </a:r>
            <a:endParaRPr lang="en-US" sz="1200" dirty="0">
              <a:solidFill>
                <a:schemeClr val="tx2">
                  <a:lumMod val="75000"/>
                </a:schemeClr>
              </a:solidFill>
            </a:endParaRPr>
          </a:p>
        </p:txBody>
      </p:sp>
      <p:sp>
        <p:nvSpPr>
          <p:cNvPr id="12" name="TextBox 11"/>
          <p:cNvSpPr txBox="1"/>
          <p:nvPr/>
        </p:nvSpPr>
        <p:spPr>
          <a:xfrm>
            <a:off x="5043706" y="4264535"/>
            <a:ext cx="4193059" cy="830997"/>
          </a:xfrm>
          <a:prstGeom prst="rect">
            <a:avLst/>
          </a:prstGeom>
          <a:noFill/>
        </p:spPr>
        <p:txBody>
          <a:bodyPr wrap="square" rtlCol="0">
            <a:spAutoFit/>
          </a:bodyPr>
          <a:lstStyle/>
          <a:p>
            <a:r>
              <a:rPr lang="el-GR" sz="1200" dirty="0" smtClean="0">
                <a:solidFill>
                  <a:schemeClr val="tx2">
                    <a:lumMod val="75000"/>
                  </a:schemeClr>
                </a:solidFill>
              </a:rPr>
              <a:t>Απόκλιση από </a:t>
            </a:r>
            <a:r>
              <a:rPr lang="el-GR" sz="1200" dirty="0">
                <a:solidFill>
                  <a:schemeClr val="tx2">
                    <a:lumMod val="75000"/>
                  </a:schemeClr>
                </a:solidFill>
              </a:rPr>
              <a:t>την ακρίβεια του </a:t>
            </a:r>
            <a:r>
              <a:rPr lang="en-US" sz="1200" dirty="0">
                <a:solidFill>
                  <a:schemeClr val="tx2">
                    <a:lumMod val="75000"/>
                  </a:schemeClr>
                </a:solidFill>
              </a:rPr>
              <a:t>Non-Federated </a:t>
            </a:r>
            <a:r>
              <a:rPr lang="el-GR" sz="1200" dirty="0" smtClean="0">
                <a:solidFill>
                  <a:schemeClr val="tx2">
                    <a:lumMod val="75000"/>
                  </a:schemeClr>
                </a:solidFill>
              </a:rPr>
              <a:t>μοντέλου</a:t>
            </a:r>
            <a:r>
              <a:rPr lang="en-US" sz="1200" dirty="0" smtClean="0">
                <a:solidFill>
                  <a:schemeClr val="tx2">
                    <a:lumMod val="75000"/>
                  </a:schemeClr>
                </a:solidFill>
              </a:rPr>
              <a:t>:</a:t>
            </a:r>
            <a:endParaRPr lang="en-US" sz="1200" dirty="0">
              <a:solidFill>
                <a:schemeClr val="tx2">
                  <a:lumMod val="75000"/>
                </a:schemeClr>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Εποχή</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0070C0"/>
                </a:solidFill>
              </a:rPr>
              <a:t>8.08%</a:t>
            </a:r>
            <a:endParaRPr lang="en-US" sz="1200" dirty="0" smtClean="0">
              <a:solidFill>
                <a:srgbClr val="0070C0"/>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200 </a:t>
            </a:r>
            <a:r>
              <a:rPr lang="en-US" sz="1200" b="1" dirty="0" smtClean="0">
                <a:solidFill>
                  <a:schemeClr val="tx2">
                    <a:lumMod val="75000"/>
                  </a:schemeClr>
                </a:solidFill>
              </a:rPr>
              <a:t>Batches</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FFC000"/>
                </a:solidFill>
              </a:rPr>
              <a:t>2.09</a:t>
            </a:r>
            <a:r>
              <a:rPr lang="en-US" sz="1200" dirty="0" smtClean="0">
                <a:solidFill>
                  <a:srgbClr val="FFC000"/>
                </a:solidFill>
              </a:rPr>
              <a:t>%</a:t>
            </a:r>
            <a:r>
              <a:rPr lang="el-GR" sz="1200" dirty="0" smtClean="0">
                <a:solidFill>
                  <a:schemeClr val="tx2">
                    <a:lumMod val="75000"/>
                  </a:schemeClr>
                </a:solidFill>
              </a:rPr>
              <a:t> (σημαντική βελτίωση)</a:t>
            </a:r>
            <a:endParaRPr lang="en-US" sz="1200" dirty="0">
              <a:solidFill>
                <a:schemeClr val="tx2">
                  <a:lumMod val="75000"/>
                </a:schemeClr>
              </a:solidFill>
            </a:endParaRPr>
          </a:p>
        </p:txBody>
      </p:sp>
    </p:spTree>
    <p:extLst>
      <p:ext uri="{BB962C8B-B14F-4D97-AF65-F5344CB8AC3E}">
        <p14:creationId xmlns:p14="http://schemas.microsoft.com/office/powerpoint/2010/main" val="2386199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3000">
              <a:schemeClr val="bg1"/>
            </a:gs>
          </a:gsLst>
          <a:lin ang="5400000" scaled="1"/>
        </a:gradFill>
        <a:effectLst/>
      </p:bgPr>
    </p:bg>
    <p:spTree>
      <p:nvGrpSpPr>
        <p:cNvPr id="1" name=""/>
        <p:cNvGrpSpPr/>
        <p:nvPr/>
      </p:nvGrpSpPr>
      <p:grpSpPr>
        <a:xfrm>
          <a:off x="0" y="0"/>
          <a:ext cx="0" cy="0"/>
          <a:chOff x="0" y="0"/>
          <a:chExt cx="0" cy="0"/>
        </a:xfrm>
      </p:grpSpPr>
      <p:sp>
        <p:nvSpPr>
          <p:cNvPr id="9" name="TextBox 8"/>
          <p:cNvSpPr txBox="1"/>
          <p:nvPr/>
        </p:nvSpPr>
        <p:spPr>
          <a:xfrm>
            <a:off x="234653" y="155121"/>
            <a:ext cx="8770554" cy="830997"/>
          </a:xfrm>
          <a:prstGeom prst="rect">
            <a:avLst/>
          </a:prstGeom>
          <a:noFill/>
        </p:spPr>
        <p:txBody>
          <a:bodyPr wrap="square" rtlCol="0">
            <a:spAutoFit/>
          </a:bodyPr>
          <a:lstStyle/>
          <a:p>
            <a:r>
              <a:rPr lang="en-US" sz="2300" b="1" dirty="0" smtClean="0">
                <a:solidFill>
                  <a:srgbClr val="002060"/>
                </a:solidFill>
              </a:rPr>
              <a:t>Bi</a:t>
            </a:r>
            <a:r>
              <a:rPr lang="el-GR" sz="2300" b="1" dirty="0" smtClean="0">
                <a:solidFill>
                  <a:srgbClr val="002060"/>
                </a:solidFill>
              </a:rPr>
              <a:t>-</a:t>
            </a:r>
            <a:r>
              <a:rPr lang="en-US" sz="2300" b="1" dirty="0" smtClean="0">
                <a:solidFill>
                  <a:srgbClr val="002060"/>
                </a:solidFill>
              </a:rPr>
              <a:t>LSTM</a:t>
            </a:r>
            <a:r>
              <a:rPr lang="en-US" sz="2300" b="1" dirty="0">
                <a:solidFill>
                  <a:srgbClr val="002060"/>
                </a:solidFill>
              </a:rPr>
              <a:t>: Per Epoch FedAvg VS Per 200 Batches FedAvg</a:t>
            </a:r>
          </a:p>
          <a:p>
            <a:endParaRPr lang="en-US" sz="2400" b="1" dirty="0">
              <a:solidFill>
                <a:srgbClr val="002060"/>
              </a:solidFill>
            </a:endParaRPr>
          </a:p>
        </p:txBody>
      </p:sp>
      <p:pic>
        <p:nvPicPr>
          <p:cNvPr id="2" name="Εικόνα 1"/>
          <p:cNvPicPr>
            <a:picLocks noChangeAspect="1"/>
          </p:cNvPicPr>
          <p:nvPr/>
        </p:nvPicPr>
        <p:blipFill>
          <a:blip r:embed="rId2"/>
          <a:stretch>
            <a:fillRect/>
          </a:stretch>
        </p:blipFill>
        <p:spPr>
          <a:xfrm>
            <a:off x="5364480" y="683740"/>
            <a:ext cx="3309899" cy="3155950"/>
          </a:xfrm>
          <a:prstGeom prst="rect">
            <a:avLst/>
          </a:prstGeom>
        </p:spPr>
      </p:pic>
      <p:pic>
        <p:nvPicPr>
          <p:cNvPr id="3" name="Εικόνα 2"/>
          <p:cNvPicPr>
            <a:picLocks noChangeAspect="1"/>
          </p:cNvPicPr>
          <p:nvPr/>
        </p:nvPicPr>
        <p:blipFill>
          <a:blip r:embed="rId3"/>
          <a:stretch>
            <a:fillRect/>
          </a:stretch>
        </p:blipFill>
        <p:spPr>
          <a:xfrm>
            <a:off x="326093" y="683740"/>
            <a:ext cx="3301027" cy="3153660"/>
          </a:xfrm>
          <a:prstGeom prst="rect">
            <a:avLst/>
          </a:prstGeom>
        </p:spPr>
      </p:pic>
      <p:sp>
        <p:nvSpPr>
          <p:cNvPr id="7" name="TextBox 6"/>
          <p:cNvSpPr txBox="1"/>
          <p:nvPr/>
        </p:nvSpPr>
        <p:spPr>
          <a:xfrm>
            <a:off x="465431" y="3799300"/>
            <a:ext cx="3503559" cy="461665"/>
          </a:xfrm>
          <a:prstGeom prst="rect">
            <a:avLst/>
          </a:prstGeom>
          <a:noFill/>
        </p:spPr>
        <p:txBody>
          <a:bodyPr wrap="square" rtlCol="0">
            <a:spAutoFit/>
          </a:bodyPr>
          <a:lstStyle/>
          <a:p>
            <a:r>
              <a:rPr lang="en-US" sz="1200" dirty="0">
                <a:solidFill>
                  <a:schemeClr val="tx1"/>
                </a:solidFill>
              </a:rPr>
              <a:t>Validation-set Accuracy </a:t>
            </a:r>
            <a:r>
              <a:rPr lang="en-US" sz="1200" dirty="0" smtClean="0">
                <a:solidFill>
                  <a:schemeClr val="tx1"/>
                </a:solidFill>
              </a:rPr>
              <a:t>(%): Bi-LSTM </a:t>
            </a:r>
            <a:r>
              <a:rPr lang="en-US" sz="1200" dirty="0">
                <a:solidFill>
                  <a:schemeClr val="tx1"/>
                </a:solidFill>
              </a:rPr>
              <a:t>Trained on Non-Wordlist-Based DGAs </a:t>
            </a:r>
            <a:r>
              <a:rPr lang="en-US" sz="1200" dirty="0" smtClean="0">
                <a:solidFill>
                  <a:schemeClr val="tx1"/>
                </a:solidFill>
              </a:rPr>
              <a:t>Training Dataset 1</a:t>
            </a:r>
            <a:endParaRPr lang="en-US" sz="1200" dirty="0">
              <a:solidFill>
                <a:schemeClr val="tx1"/>
              </a:solidFill>
            </a:endParaRPr>
          </a:p>
        </p:txBody>
      </p:sp>
      <p:sp>
        <p:nvSpPr>
          <p:cNvPr id="8" name="TextBox 7"/>
          <p:cNvSpPr txBox="1"/>
          <p:nvPr/>
        </p:nvSpPr>
        <p:spPr>
          <a:xfrm>
            <a:off x="5364480" y="3822160"/>
            <a:ext cx="3768627" cy="461665"/>
          </a:xfrm>
          <a:prstGeom prst="rect">
            <a:avLst/>
          </a:prstGeom>
          <a:noFill/>
        </p:spPr>
        <p:txBody>
          <a:bodyPr wrap="square" rtlCol="0">
            <a:spAutoFit/>
          </a:bodyPr>
          <a:lstStyle/>
          <a:p>
            <a:r>
              <a:rPr lang="en-US" sz="1200" dirty="0">
                <a:solidFill>
                  <a:schemeClr val="tx1"/>
                </a:solidFill>
              </a:rPr>
              <a:t>Validation-set Accuracy </a:t>
            </a:r>
            <a:r>
              <a:rPr lang="en-US" sz="1200" dirty="0" smtClean="0">
                <a:solidFill>
                  <a:schemeClr val="tx1"/>
                </a:solidFill>
              </a:rPr>
              <a:t>(%): Bi-LSTM </a:t>
            </a:r>
            <a:r>
              <a:rPr lang="en-US" sz="1200" dirty="0">
                <a:solidFill>
                  <a:schemeClr val="tx1"/>
                </a:solidFill>
              </a:rPr>
              <a:t>Trained on </a:t>
            </a:r>
            <a:r>
              <a:rPr lang="en-US" sz="1200" dirty="0" smtClean="0">
                <a:solidFill>
                  <a:schemeClr val="tx1"/>
                </a:solidFill>
              </a:rPr>
              <a:t>Training Dataset 2 (Wordlist-Based DGAs Included)</a:t>
            </a:r>
            <a:endParaRPr lang="en-US" sz="1200" dirty="0">
              <a:solidFill>
                <a:schemeClr val="tx1"/>
              </a:solidFill>
            </a:endParaRPr>
          </a:p>
        </p:txBody>
      </p:sp>
      <p:sp>
        <p:nvSpPr>
          <p:cNvPr id="10" name="TextBox 9"/>
          <p:cNvSpPr txBox="1"/>
          <p:nvPr/>
        </p:nvSpPr>
        <p:spPr>
          <a:xfrm>
            <a:off x="234653" y="4260965"/>
            <a:ext cx="4193059" cy="830997"/>
          </a:xfrm>
          <a:prstGeom prst="rect">
            <a:avLst/>
          </a:prstGeom>
          <a:noFill/>
        </p:spPr>
        <p:txBody>
          <a:bodyPr wrap="square" rtlCol="0">
            <a:spAutoFit/>
          </a:bodyPr>
          <a:lstStyle/>
          <a:p>
            <a:r>
              <a:rPr lang="el-GR" sz="1200" dirty="0" smtClean="0">
                <a:solidFill>
                  <a:schemeClr val="tx2">
                    <a:lumMod val="75000"/>
                  </a:schemeClr>
                </a:solidFill>
              </a:rPr>
              <a:t>Απόκλιση από </a:t>
            </a:r>
            <a:r>
              <a:rPr lang="el-GR" sz="1200" dirty="0">
                <a:solidFill>
                  <a:schemeClr val="tx2">
                    <a:lumMod val="75000"/>
                  </a:schemeClr>
                </a:solidFill>
              </a:rPr>
              <a:t>την ακρίβεια του </a:t>
            </a:r>
            <a:r>
              <a:rPr lang="en-US" sz="1200" dirty="0">
                <a:solidFill>
                  <a:schemeClr val="tx2">
                    <a:lumMod val="75000"/>
                  </a:schemeClr>
                </a:solidFill>
              </a:rPr>
              <a:t>Non-Federated </a:t>
            </a:r>
            <a:r>
              <a:rPr lang="el-GR" sz="1200" dirty="0" smtClean="0">
                <a:solidFill>
                  <a:schemeClr val="tx2">
                    <a:lumMod val="75000"/>
                  </a:schemeClr>
                </a:solidFill>
              </a:rPr>
              <a:t>μοντέλου</a:t>
            </a:r>
            <a:r>
              <a:rPr lang="en-US" sz="1200" dirty="0" smtClean="0">
                <a:solidFill>
                  <a:schemeClr val="tx2">
                    <a:lumMod val="75000"/>
                  </a:schemeClr>
                </a:solidFill>
              </a:rPr>
              <a:t>:</a:t>
            </a:r>
            <a:endParaRPr lang="en-US" sz="1200" dirty="0">
              <a:solidFill>
                <a:schemeClr val="tx2">
                  <a:lumMod val="75000"/>
                </a:schemeClr>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Εποχή</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0070C0"/>
                </a:solidFill>
              </a:rPr>
              <a:t>3.76%</a:t>
            </a:r>
            <a:endParaRPr lang="en-US" sz="1200" dirty="0" smtClean="0">
              <a:solidFill>
                <a:srgbClr val="0070C0"/>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200 </a:t>
            </a:r>
            <a:r>
              <a:rPr lang="en-US" sz="1200" b="1" dirty="0" smtClean="0">
                <a:solidFill>
                  <a:schemeClr val="tx2">
                    <a:lumMod val="75000"/>
                  </a:schemeClr>
                </a:solidFill>
              </a:rPr>
              <a:t>Batches</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n-US" sz="1200" dirty="0" smtClean="0">
                <a:solidFill>
                  <a:srgbClr val="FFC000"/>
                </a:solidFill>
              </a:rPr>
              <a:t>1.</a:t>
            </a:r>
            <a:r>
              <a:rPr lang="el-GR" sz="1200" dirty="0" smtClean="0">
                <a:solidFill>
                  <a:srgbClr val="FFC000"/>
                </a:solidFill>
              </a:rPr>
              <a:t>09</a:t>
            </a:r>
            <a:r>
              <a:rPr lang="en-US" sz="1200" dirty="0" smtClean="0">
                <a:solidFill>
                  <a:srgbClr val="FFC000"/>
                </a:solidFill>
              </a:rPr>
              <a:t>%</a:t>
            </a:r>
            <a:r>
              <a:rPr lang="el-GR" sz="1200" dirty="0" smtClean="0">
                <a:solidFill>
                  <a:srgbClr val="FFC000"/>
                </a:solidFill>
              </a:rPr>
              <a:t> </a:t>
            </a:r>
            <a:r>
              <a:rPr lang="el-GR" sz="1200" dirty="0" smtClean="0">
                <a:solidFill>
                  <a:schemeClr val="tx2">
                    <a:lumMod val="75000"/>
                  </a:schemeClr>
                </a:solidFill>
              </a:rPr>
              <a:t>(σημαντική βελτίωση)</a:t>
            </a:r>
            <a:endParaRPr lang="en-US" sz="1200" dirty="0">
              <a:solidFill>
                <a:schemeClr val="tx2">
                  <a:lumMod val="75000"/>
                </a:schemeClr>
              </a:solidFill>
            </a:endParaRPr>
          </a:p>
        </p:txBody>
      </p:sp>
      <p:sp>
        <p:nvSpPr>
          <p:cNvPr id="11" name="TextBox 10"/>
          <p:cNvSpPr txBox="1"/>
          <p:nvPr/>
        </p:nvSpPr>
        <p:spPr>
          <a:xfrm>
            <a:off x="4950941" y="4260964"/>
            <a:ext cx="4193059" cy="830997"/>
          </a:xfrm>
          <a:prstGeom prst="rect">
            <a:avLst/>
          </a:prstGeom>
          <a:noFill/>
        </p:spPr>
        <p:txBody>
          <a:bodyPr wrap="square" rtlCol="0">
            <a:spAutoFit/>
          </a:bodyPr>
          <a:lstStyle/>
          <a:p>
            <a:r>
              <a:rPr lang="el-GR" sz="1200" dirty="0" smtClean="0">
                <a:solidFill>
                  <a:schemeClr val="tx2">
                    <a:lumMod val="75000"/>
                  </a:schemeClr>
                </a:solidFill>
              </a:rPr>
              <a:t>Απόκλιση από </a:t>
            </a:r>
            <a:r>
              <a:rPr lang="el-GR" sz="1200" dirty="0">
                <a:solidFill>
                  <a:schemeClr val="tx2">
                    <a:lumMod val="75000"/>
                  </a:schemeClr>
                </a:solidFill>
              </a:rPr>
              <a:t>την ακρίβεια του </a:t>
            </a:r>
            <a:r>
              <a:rPr lang="en-US" sz="1200" dirty="0">
                <a:solidFill>
                  <a:schemeClr val="tx2">
                    <a:lumMod val="75000"/>
                  </a:schemeClr>
                </a:solidFill>
              </a:rPr>
              <a:t>Non-Federated </a:t>
            </a:r>
            <a:r>
              <a:rPr lang="el-GR" sz="1200" dirty="0" smtClean="0">
                <a:solidFill>
                  <a:schemeClr val="tx2">
                    <a:lumMod val="75000"/>
                  </a:schemeClr>
                </a:solidFill>
              </a:rPr>
              <a:t>μοντέλου</a:t>
            </a:r>
            <a:r>
              <a:rPr lang="en-US" sz="1200" dirty="0" smtClean="0">
                <a:solidFill>
                  <a:schemeClr val="tx2">
                    <a:lumMod val="75000"/>
                  </a:schemeClr>
                </a:solidFill>
              </a:rPr>
              <a:t>:</a:t>
            </a:r>
            <a:endParaRPr lang="en-US" sz="1200" dirty="0">
              <a:solidFill>
                <a:schemeClr val="tx2">
                  <a:lumMod val="75000"/>
                </a:schemeClr>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Εποχή</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0070C0"/>
                </a:solidFill>
              </a:rPr>
              <a:t>10.75%</a:t>
            </a:r>
            <a:endParaRPr lang="en-US" sz="1200" dirty="0" smtClean="0">
              <a:solidFill>
                <a:srgbClr val="0070C0"/>
              </a:solidFill>
            </a:endParaRPr>
          </a:p>
          <a:p>
            <a:pPr marL="171450" indent="-171450">
              <a:buFont typeface="Wingdings" panose="05000000000000000000" pitchFamily="2" charset="2"/>
              <a:buChar char="§"/>
            </a:pPr>
            <a:r>
              <a:rPr lang="en-US" sz="1200" b="1" dirty="0" smtClean="0">
                <a:solidFill>
                  <a:schemeClr val="tx2">
                    <a:lumMod val="75000"/>
                  </a:schemeClr>
                </a:solidFill>
              </a:rPr>
              <a:t>FedAvg </a:t>
            </a:r>
            <a:r>
              <a:rPr lang="el-GR" sz="1200" b="1" dirty="0" smtClean="0">
                <a:solidFill>
                  <a:schemeClr val="tx2">
                    <a:lumMod val="75000"/>
                  </a:schemeClr>
                </a:solidFill>
              </a:rPr>
              <a:t>ανά 200 </a:t>
            </a:r>
            <a:r>
              <a:rPr lang="en-US" sz="1200" b="1" dirty="0" smtClean="0">
                <a:solidFill>
                  <a:schemeClr val="tx2">
                    <a:lumMod val="75000"/>
                  </a:schemeClr>
                </a:solidFill>
              </a:rPr>
              <a:t>Batches</a:t>
            </a:r>
            <a:r>
              <a:rPr lang="en-US" sz="1200" dirty="0" smtClean="0">
                <a:solidFill>
                  <a:schemeClr val="tx2">
                    <a:lumMod val="75000"/>
                  </a:schemeClr>
                </a:solidFill>
              </a:rPr>
              <a:t>: </a:t>
            </a:r>
            <a:r>
              <a:rPr lang="el-GR" sz="1200" dirty="0" smtClean="0">
                <a:solidFill>
                  <a:schemeClr val="tx2">
                    <a:lumMod val="75000"/>
                  </a:schemeClr>
                </a:solidFill>
              </a:rPr>
              <a:t>απόκλιση </a:t>
            </a:r>
            <a:r>
              <a:rPr lang="el-GR" sz="1200" dirty="0" smtClean="0">
                <a:solidFill>
                  <a:srgbClr val="FFC000"/>
                </a:solidFill>
              </a:rPr>
              <a:t>0.89</a:t>
            </a:r>
            <a:r>
              <a:rPr lang="en-US" sz="1200" dirty="0" smtClean="0">
                <a:solidFill>
                  <a:srgbClr val="FFC000"/>
                </a:solidFill>
              </a:rPr>
              <a:t>%</a:t>
            </a:r>
            <a:r>
              <a:rPr lang="el-GR" sz="1200" dirty="0" smtClean="0">
                <a:solidFill>
                  <a:schemeClr val="tx2">
                    <a:lumMod val="75000"/>
                  </a:schemeClr>
                </a:solidFill>
              </a:rPr>
              <a:t> (σημαντική βελτίωση)</a:t>
            </a:r>
            <a:endParaRPr lang="en-US" sz="1200" dirty="0">
              <a:solidFill>
                <a:schemeClr val="tx2">
                  <a:lumMod val="75000"/>
                </a:schemeClr>
              </a:solidFill>
            </a:endParaRPr>
          </a:p>
        </p:txBody>
      </p:sp>
    </p:spTree>
    <p:extLst>
      <p:ext uri="{BB962C8B-B14F-4D97-AF65-F5344CB8AC3E}">
        <p14:creationId xmlns:p14="http://schemas.microsoft.com/office/powerpoint/2010/main" val="19120124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3"/>
          <a:stretch>
            <a:fillRect/>
          </a:stretch>
        </p:blipFill>
        <p:spPr>
          <a:xfrm>
            <a:off x="4717589" y="31994"/>
            <a:ext cx="4426411" cy="3633106"/>
          </a:xfrm>
          <a:prstGeom prst="rect">
            <a:avLst/>
          </a:prstGeom>
        </p:spPr>
      </p:pic>
      <p:pic>
        <p:nvPicPr>
          <p:cNvPr id="2" name="Εικόνα 1"/>
          <p:cNvPicPr>
            <a:picLocks noChangeAspect="1"/>
          </p:cNvPicPr>
          <p:nvPr/>
        </p:nvPicPr>
        <p:blipFill>
          <a:blip r:embed="rId4"/>
          <a:stretch>
            <a:fillRect/>
          </a:stretch>
        </p:blipFill>
        <p:spPr>
          <a:xfrm>
            <a:off x="119518" y="31994"/>
            <a:ext cx="4414914" cy="3633106"/>
          </a:xfrm>
          <a:prstGeom prst="rect">
            <a:avLst/>
          </a:prstGeom>
        </p:spPr>
      </p:pic>
      <p:pic>
        <p:nvPicPr>
          <p:cNvPr id="6" name="Εικόνα 5"/>
          <p:cNvPicPr>
            <a:picLocks noChangeAspect="1"/>
          </p:cNvPicPr>
          <p:nvPr/>
        </p:nvPicPr>
        <p:blipFill>
          <a:blip r:embed="rId5"/>
          <a:stretch>
            <a:fillRect/>
          </a:stretch>
        </p:blipFill>
        <p:spPr>
          <a:xfrm>
            <a:off x="25675" y="3678258"/>
            <a:ext cx="4534432" cy="1095681"/>
          </a:xfrm>
          <a:prstGeom prst="rect">
            <a:avLst/>
          </a:prstGeom>
        </p:spPr>
      </p:pic>
      <p:sp>
        <p:nvSpPr>
          <p:cNvPr id="7" name="TextBox 6"/>
          <p:cNvSpPr txBox="1"/>
          <p:nvPr/>
        </p:nvSpPr>
        <p:spPr>
          <a:xfrm>
            <a:off x="141007" y="4729089"/>
            <a:ext cx="4534432" cy="430887"/>
          </a:xfrm>
          <a:prstGeom prst="rect">
            <a:avLst/>
          </a:prstGeom>
          <a:noFill/>
        </p:spPr>
        <p:txBody>
          <a:bodyPr wrap="square" rtlCol="0">
            <a:spAutoFit/>
          </a:bodyPr>
          <a:lstStyle/>
          <a:p>
            <a:r>
              <a:rPr lang="en-US" sz="1100" dirty="0" smtClean="0"/>
              <a:t>Federated Learning: </a:t>
            </a:r>
            <a:r>
              <a:rPr lang="en-US" sz="1100" b="1" dirty="0" smtClean="0"/>
              <a:t>Accuracy Improvement (%)</a:t>
            </a:r>
            <a:r>
              <a:rPr lang="en-US" sz="1100" dirty="0" smtClean="0"/>
              <a:t> of Local Models Trained On Dataset 1 </a:t>
            </a:r>
            <a:r>
              <a:rPr lang="en-US" sz="1100" smtClean="0"/>
              <a:t>(Non-Wordlist-Based DGAs)</a:t>
            </a:r>
            <a:endParaRPr lang="en-US" sz="1100" dirty="0"/>
          </a:p>
        </p:txBody>
      </p:sp>
      <p:pic>
        <p:nvPicPr>
          <p:cNvPr id="8" name="Εικόνα 7"/>
          <p:cNvPicPr>
            <a:picLocks noChangeAspect="1"/>
          </p:cNvPicPr>
          <p:nvPr/>
        </p:nvPicPr>
        <p:blipFill>
          <a:blip r:embed="rId6"/>
          <a:stretch>
            <a:fillRect/>
          </a:stretch>
        </p:blipFill>
        <p:spPr>
          <a:xfrm>
            <a:off x="4618735" y="3683772"/>
            <a:ext cx="4533503" cy="1084651"/>
          </a:xfrm>
          <a:prstGeom prst="rect">
            <a:avLst/>
          </a:prstGeom>
        </p:spPr>
      </p:pic>
      <p:sp>
        <p:nvSpPr>
          <p:cNvPr id="9" name="TextBox 8"/>
          <p:cNvSpPr txBox="1"/>
          <p:nvPr/>
        </p:nvSpPr>
        <p:spPr>
          <a:xfrm>
            <a:off x="4782533" y="4729089"/>
            <a:ext cx="4534432" cy="430887"/>
          </a:xfrm>
          <a:prstGeom prst="rect">
            <a:avLst/>
          </a:prstGeom>
          <a:noFill/>
        </p:spPr>
        <p:txBody>
          <a:bodyPr wrap="square" rtlCol="0">
            <a:spAutoFit/>
          </a:bodyPr>
          <a:lstStyle/>
          <a:p>
            <a:r>
              <a:rPr lang="en-US" sz="1100" dirty="0" smtClean="0"/>
              <a:t>Federated Learning: </a:t>
            </a:r>
            <a:r>
              <a:rPr lang="en-US" sz="1100" b="1" dirty="0" smtClean="0"/>
              <a:t>Accuracy Improvement (%)</a:t>
            </a:r>
            <a:r>
              <a:rPr lang="en-US" sz="1100" dirty="0" smtClean="0"/>
              <a:t> of Local Models Trained On Dataset 2 (Wordlist-Based DGAs Included)</a:t>
            </a:r>
            <a:endParaRPr lang="en-US" sz="1100" dirty="0"/>
          </a:p>
        </p:txBody>
      </p:sp>
    </p:spTree>
    <p:extLst>
      <p:ext uri="{BB962C8B-B14F-4D97-AF65-F5344CB8AC3E}">
        <p14:creationId xmlns:p14="http://schemas.microsoft.com/office/powerpoint/2010/main" val="3678720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1"/>
        <p:cNvGrpSpPr/>
        <p:nvPr/>
      </p:nvGrpSpPr>
      <p:grpSpPr>
        <a:xfrm>
          <a:off x="0" y="0"/>
          <a:ext cx="0" cy="0"/>
          <a:chOff x="0" y="0"/>
          <a:chExt cx="0" cy="0"/>
        </a:xfrm>
      </p:grpSpPr>
      <p:pic>
        <p:nvPicPr>
          <p:cNvPr id="3" name="Εικόνα 2"/>
          <p:cNvPicPr>
            <a:picLocks noChangeAspect="1"/>
          </p:cNvPicPr>
          <p:nvPr/>
        </p:nvPicPr>
        <p:blipFill>
          <a:blip r:embed="rId3"/>
          <a:stretch>
            <a:fillRect/>
          </a:stretch>
        </p:blipFill>
        <p:spPr>
          <a:xfrm>
            <a:off x="1388771" y="0"/>
            <a:ext cx="6177890" cy="3992880"/>
          </a:xfrm>
          <a:prstGeom prst="rect">
            <a:avLst/>
          </a:prstGeom>
        </p:spPr>
      </p:pic>
      <p:sp>
        <p:nvSpPr>
          <p:cNvPr id="6" name="Google Shape;158;p29"/>
          <p:cNvSpPr/>
          <p:nvPr/>
        </p:nvSpPr>
        <p:spPr>
          <a:xfrm rot="16871513">
            <a:off x="4229013" y="2587385"/>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7;p34"/>
          <p:cNvSpPr txBox="1">
            <a:spLocks noGrp="1"/>
          </p:cNvSpPr>
          <p:nvPr>
            <p:ph type="title" idx="2"/>
          </p:nvPr>
        </p:nvSpPr>
        <p:spPr>
          <a:xfrm>
            <a:off x="840921" y="3551464"/>
            <a:ext cx="8156122" cy="1534886"/>
          </a:xfrm>
          <a:prstGeom prst="rect">
            <a:avLst/>
          </a:prstGeom>
        </p:spPr>
        <p:txBody>
          <a:bodyPr spcFirstLastPara="1" wrap="square" lIns="91425" tIns="91425" rIns="91425" bIns="91425" anchor="b" anchorCtr="0">
            <a:noAutofit/>
          </a:bodyPr>
          <a:lstStyle/>
          <a:p>
            <a:pPr algn="l"/>
            <a:r>
              <a:rPr lang="en-US" dirty="0">
                <a:solidFill>
                  <a:srgbClr val="002060"/>
                </a:solidFill>
                <a:latin typeface="Times New Roman" panose="02020603050405020304" pitchFamily="18" charset="0"/>
                <a:cs typeface="Times New Roman" panose="02020603050405020304" pitchFamily="18" charset="0"/>
              </a:rPr>
              <a:t/>
            </a:r>
            <a:br>
              <a:rPr lang="en-US" dirty="0">
                <a:solidFill>
                  <a:srgbClr val="002060"/>
                </a:solidFill>
                <a:latin typeface="Times New Roman" panose="02020603050405020304" pitchFamily="18" charset="0"/>
                <a:cs typeface="Times New Roman" panose="02020603050405020304" pitchFamily="18" charset="0"/>
              </a:rPr>
            </a:br>
            <a:r>
              <a:rPr lang="en" sz="3600" dirty="0">
                <a:latin typeface="Viga" panose="020B0604020202020204" charset="0"/>
                <a:cs typeface="Times New Roman" panose="02020603050405020304" pitchFamily="18" charset="0"/>
              </a:rPr>
              <a:t>01  </a:t>
            </a:r>
            <a:r>
              <a:rPr lang="en-US" sz="3600" dirty="0">
                <a:solidFill>
                  <a:srgbClr val="002060"/>
                </a:solidFill>
                <a:latin typeface="Viga" panose="020B0604020202020204" charset="0"/>
                <a:cs typeface="Times New Roman" panose="02020603050405020304" pitchFamily="18" charset="0"/>
              </a:rPr>
              <a:t>Botnets – Domain Generation Algorithms</a:t>
            </a:r>
            <a:endParaRPr sz="3600" dirty="0">
              <a:solidFill>
                <a:srgbClr val="002060"/>
              </a:solidFill>
              <a:latin typeface="Viga" panose="020B0604020202020204" charset="0"/>
              <a:cs typeface="Times New Roman" panose="02020603050405020304" pitchFamily="18" charset="0"/>
            </a:endParaRPr>
          </a:p>
        </p:txBody>
      </p:sp>
    </p:spTree>
    <p:extLst>
      <p:ext uri="{BB962C8B-B14F-4D97-AF65-F5344CB8AC3E}">
        <p14:creationId xmlns:p14="http://schemas.microsoft.com/office/powerpoint/2010/main" val="3050094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ACFFD9"/>
            </a:gs>
          </a:gsLst>
          <a:lin ang="5400012" scaled="0"/>
        </a:gradFill>
        <a:effectLst/>
      </p:bgPr>
    </p:bg>
    <p:spTree>
      <p:nvGrpSpPr>
        <p:cNvPr id="1" name="Shape 528"/>
        <p:cNvGrpSpPr/>
        <p:nvPr/>
      </p:nvGrpSpPr>
      <p:grpSpPr>
        <a:xfrm>
          <a:off x="0" y="0"/>
          <a:ext cx="0" cy="0"/>
          <a:chOff x="0" y="0"/>
          <a:chExt cx="0" cy="0"/>
        </a:xfrm>
      </p:grpSpPr>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598" y="211591"/>
            <a:ext cx="5743575" cy="3952875"/>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95955" y="3545966"/>
            <a:ext cx="7697425" cy="1446550"/>
          </a:xfrm>
          <a:prstGeom prst="rect">
            <a:avLst/>
          </a:prstGeom>
          <a:noFill/>
        </p:spPr>
        <p:txBody>
          <a:bodyPr wrap="square" rtlCol="0">
            <a:spAutoFit/>
          </a:bodyPr>
          <a:lstStyle/>
          <a:p>
            <a:r>
              <a:rPr lang="en-US" sz="4400" dirty="0">
                <a:solidFill>
                  <a:schemeClr val="tx2">
                    <a:lumMod val="75000"/>
                  </a:schemeClr>
                </a:solidFill>
                <a:latin typeface="Viga" panose="020B0604020202020204" charset="0"/>
              </a:rPr>
              <a:t>0</a:t>
            </a:r>
            <a:r>
              <a:rPr lang="el-GR" sz="4400" dirty="0">
                <a:solidFill>
                  <a:schemeClr val="tx2">
                    <a:lumMod val="75000"/>
                  </a:schemeClr>
                </a:solidFill>
                <a:latin typeface="Viga" panose="020B0604020202020204" charset="0"/>
              </a:rPr>
              <a:t>5</a:t>
            </a:r>
            <a:r>
              <a:rPr lang="en-US" sz="4400" dirty="0">
                <a:solidFill>
                  <a:schemeClr val="tx2">
                    <a:lumMod val="75000"/>
                  </a:schemeClr>
                </a:solidFill>
                <a:latin typeface="Viga" panose="020B0604020202020204" charset="0"/>
              </a:rPr>
              <a:t> </a:t>
            </a:r>
          </a:p>
          <a:p>
            <a:r>
              <a:rPr lang="en-US" sz="4400" b="1" dirty="0" smtClean="0">
                <a:solidFill>
                  <a:schemeClr val="tx2">
                    <a:lumMod val="75000"/>
                  </a:schemeClr>
                </a:solidFill>
                <a:latin typeface="Viga" panose="020B0604020202020204" charset="0"/>
              </a:rPr>
              <a:t>Conclusions and Future </a:t>
            </a:r>
            <a:r>
              <a:rPr lang="en-US" sz="4400" b="1" dirty="0">
                <a:solidFill>
                  <a:schemeClr val="tx2">
                    <a:lumMod val="75000"/>
                  </a:schemeClr>
                </a:solidFill>
                <a:latin typeface="Viga" panose="020B0604020202020204" charset="0"/>
              </a:rPr>
              <a:t>Work</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chemeClr val="bg1"/>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256778" y="82086"/>
            <a:ext cx="7956395" cy="539700"/>
          </a:xfrm>
        </p:spPr>
        <p:txBody>
          <a:bodyPr/>
          <a:lstStyle/>
          <a:p>
            <a:r>
              <a:rPr lang="el-GR" b="1" dirty="0" smtClean="0">
                <a:latin typeface="+mj-lt"/>
              </a:rPr>
              <a:t>Συμπεράσματα</a:t>
            </a:r>
            <a:r>
              <a:rPr lang="en-US" b="1" dirty="0" smtClean="0">
                <a:latin typeface="+mj-lt"/>
              </a:rPr>
              <a:t> (A)</a:t>
            </a:r>
            <a:endParaRPr lang="en-US" dirty="0">
              <a:latin typeface="+mj-lt"/>
            </a:endParaRPr>
          </a:p>
        </p:txBody>
      </p:sp>
      <p:grpSp>
        <p:nvGrpSpPr>
          <p:cNvPr id="4" name="Group 2">
            <a:extLst>
              <a:ext uri="{FF2B5EF4-FFF2-40B4-BE49-F238E27FC236}">
                <a16:creationId xmlns:a16="http://schemas.microsoft.com/office/drawing/2014/main" id="{597465CC-0161-4533-8019-C7D70DA0596B}"/>
              </a:ext>
            </a:extLst>
          </p:cNvPr>
          <p:cNvGrpSpPr/>
          <p:nvPr/>
        </p:nvGrpSpPr>
        <p:grpSpPr>
          <a:xfrm>
            <a:off x="705069" y="1694413"/>
            <a:ext cx="843281" cy="3320381"/>
            <a:chOff x="61397" y="1850190"/>
            <a:chExt cx="843281" cy="3320381"/>
          </a:xfrm>
          <a:solidFill>
            <a:schemeClr val="bg1"/>
          </a:solidFill>
        </p:grpSpPr>
        <p:sp>
          <p:nvSpPr>
            <p:cNvPr id="5" name="Hexagon 3">
              <a:extLst>
                <a:ext uri="{FF2B5EF4-FFF2-40B4-BE49-F238E27FC236}">
                  <a16:creationId xmlns:a16="http://schemas.microsoft.com/office/drawing/2014/main" id="{4CDA3BFF-F8A3-4918-B507-D99B5F7A418E}"/>
                </a:ext>
              </a:extLst>
            </p:cNvPr>
            <p:cNvSpPr/>
            <p:nvPr/>
          </p:nvSpPr>
          <p:spPr>
            <a:xfrm rot="5400000">
              <a:off x="-5869" y="4262470"/>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 name="Hexagon 4">
              <a:extLst>
                <a:ext uri="{FF2B5EF4-FFF2-40B4-BE49-F238E27FC236}">
                  <a16:creationId xmlns:a16="http://schemas.microsoft.com/office/drawing/2014/main" id="{85AD12E1-61D4-41DF-ABF9-C67842F0493F}"/>
                </a:ext>
              </a:extLst>
            </p:cNvPr>
            <p:cNvSpPr/>
            <p:nvPr/>
          </p:nvSpPr>
          <p:spPr>
            <a:xfrm rot="5400000">
              <a:off x="-3424" y="3106016"/>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 name="Hexagon 6">
              <a:extLst>
                <a:ext uri="{FF2B5EF4-FFF2-40B4-BE49-F238E27FC236}">
                  <a16:creationId xmlns:a16="http://schemas.microsoft.com/office/drawing/2014/main" id="{36A2E478-D09D-49BD-AF51-D6C94A5C82AE}"/>
                </a:ext>
              </a:extLst>
            </p:cNvPr>
            <p:cNvSpPr/>
            <p:nvPr/>
          </p:nvSpPr>
          <p:spPr>
            <a:xfrm rot="5400000">
              <a:off x="-3423" y="1917456"/>
              <a:ext cx="975367" cy="840835"/>
            </a:xfrm>
            <a:prstGeom prst="hexagon">
              <a:avLst/>
            </a:prstGeom>
            <a:grpFill/>
            <a:ln w="635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sp>
        <p:nvSpPr>
          <p:cNvPr id="10" name="TextBox 9">
            <a:extLst>
              <a:ext uri="{FF2B5EF4-FFF2-40B4-BE49-F238E27FC236}">
                <a16:creationId xmlns:a16="http://schemas.microsoft.com/office/drawing/2014/main" id="{46E17BBB-F95F-471B-9324-9CECBC49283B}"/>
              </a:ext>
            </a:extLst>
          </p:cNvPr>
          <p:cNvSpPr txBox="1"/>
          <p:nvPr/>
        </p:nvSpPr>
        <p:spPr>
          <a:xfrm>
            <a:off x="747001" y="1821948"/>
            <a:ext cx="756972" cy="707886"/>
          </a:xfrm>
          <a:prstGeom prst="rect">
            <a:avLst/>
          </a:prstGeom>
          <a:noFill/>
        </p:spPr>
        <p:txBody>
          <a:bodyPr wrap="square" rtlCol="0">
            <a:spAutoFit/>
          </a:bodyPr>
          <a:lstStyle/>
          <a:p>
            <a:pPr algn="ctr"/>
            <a:r>
              <a:rPr lang="en-US" altLang="ko-KR" sz="4000" b="1" dirty="0">
                <a:solidFill>
                  <a:schemeClr val="tx2">
                    <a:lumMod val="20000"/>
                    <a:lumOff val="80000"/>
                  </a:schemeClr>
                </a:solidFill>
                <a:cs typeface="Arial" pitchFamily="34" charset="0"/>
              </a:rPr>
              <a:t>01</a:t>
            </a:r>
            <a:endParaRPr lang="ko-KR" altLang="en-US" sz="4000" b="1" dirty="0">
              <a:solidFill>
                <a:schemeClr val="tx2">
                  <a:lumMod val="20000"/>
                  <a:lumOff val="80000"/>
                </a:schemeClr>
              </a:solidFill>
              <a:cs typeface="Arial" pitchFamily="34" charset="0"/>
            </a:endParaRPr>
          </a:p>
        </p:txBody>
      </p:sp>
      <p:sp>
        <p:nvSpPr>
          <p:cNvPr id="22" name="TextBox 21">
            <a:extLst>
              <a:ext uri="{FF2B5EF4-FFF2-40B4-BE49-F238E27FC236}">
                <a16:creationId xmlns:a16="http://schemas.microsoft.com/office/drawing/2014/main" id="{951CA01C-4BFE-43A5-B002-82CA7BE7751D}"/>
              </a:ext>
            </a:extLst>
          </p:cNvPr>
          <p:cNvSpPr txBox="1"/>
          <p:nvPr/>
        </p:nvSpPr>
        <p:spPr>
          <a:xfrm>
            <a:off x="747000" y="3016713"/>
            <a:ext cx="756972" cy="707886"/>
          </a:xfrm>
          <a:prstGeom prst="rect">
            <a:avLst/>
          </a:prstGeom>
          <a:noFill/>
        </p:spPr>
        <p:txBody>
          <a:bodyPr wrap="square" rtlCol="0">
            <a:spAutoFit/>
          </a:bodyPr>
          <a:lstStyle/>
          <a:p>
            <a:pPr algn="ctr"/>
            <a:r>
              <a:rPr lang="en-US" altLang="ko-KR" sz="4000" b="1" dirty="0">
                <a:solidFill>
                  <a:schemeClr val="accent3"/>
                </a:solidFill>
                <a:cs typeface="Arial" pitchFamily="34" charset="0"/>
              </a:rPr>
              <a:t>02</a:t>
            </a:r>
            <a:endParaRPr lang="ko-KR" altLang="en-US" sz="40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C5897B2B-234A-42A4-89E8-0DE023B8F96F}"/>
              </a:ext>
            </a:extLst>
          </p:cNvPr>
          <p:cNvSpPr txBox="1"/>
          <p:nvPr/>
        </p:nvSpPr>
        <p:spPr>
          <a:xfrm>
            <a:off x="747000" y="4173167"/>
            <a:ext cx="756972" cy="707886"/>
          </a:xfrm>
          <a:prstGeom prst="rect">
            <a:avLst/>
          </a:prstGeom>
          <a:noFill/>
        </p:spPr>
        <p:txBody>
          <a:bodyPr wrap="square" rtlCol="0">
            <a:spAutoFit/>
          </a:bodyPr>
          <a:lstStyle/>
          <a:p>
            <a:pPr algn="ctr"/>
            <a:r>
              <a:rPr lang="en-US" altLang="ko-KR" sz="4000" b="1" dirty="0" smtClean="0">
                <a:solidFill>
                  <a:schemeClr val="accent1"/>
                </a:solidFill>
                <a:cs typeface="Arial" pitchFamily="34" charset="0"/>
              </a:rPr>
              <a:t>0</a:t>
            </a:r>
            <a:r>
              <a:rPr lang="el-GR" altLang="ko-KR" sz="4000" b="1" dirty="0" smtClean="0">
                <a:solidFill>
                  <a:schemeClr val="accent1"/>
                </a:solidFill>
                <a:cs typeface="Arial" pitchFamily="34" charset="0"/>
              </a:rPr>
              <a:t>3</a:t>
            </a:r>
            <a:endParaRPr lang="ko-KR" altLang="en-US" sz="4000" b="1" dirty="0">
              <a:solidFill>
                <a:schemeClr val="accent1"/>
              </a:solidFill>
              <a:cs typeface="Arial" pitchFamily="34" charset="0"/>
            </a:endParaRPr>
          </a:p>
        </p:txBody>
      </p:sp>
      <p:sp>
        <p:nvSpPr>
          <p:cNvPr id="40" name="TextBox 39"/>
          <p:cNvSpPr txBox="1"/>
          <p:nvPr/>
        </p:nvSpPr>
        <p:spPr>
          <a:xfrm>
            <a:off x="1893780" y="1807753"/>
            <a:ext cx="5329980" cy="984885"/>
          </a:xfrm>
          <a:prstGeom prst="rect">
            <a:avLst/>
          </a:prstGeom>
          <a:noFill/>
        </p:spPr>
        <p:txBody>
          <a:bodyPr wrap="square" rtlCol="0">
            <a:spAutoFit/>
          </a:bodyPr>
          <a:lstStyle/>
          <a:p>
            <a:r>
              <a:rPr lang="el-GR" sz="1100" dirty="0">
                <a:solidFill>
                  <a:schemeClr val="accent1">
                    <a:lumMod val="75000"/>
                  </a:schemeClr>
                </a:solidFill>
              </a:rPr>
              <a:t>Σε σχέση με το ιδανικό σενάριο εκπαίδευσης, όπου όλα τα δεδομένα που χρησιμοποιούνται για την εκπαίδευση βρίσκονται συγκεντρωμένα σε έναν κεντρικό </a:t>
            </a:r>
            <a:r>
              <a:rPr lang="en-US" sz="1100" dirty="0">
                <a:solidFill>
                  <a:schemeClr val="accent1">
                    <a:lumMod val="75000"/>
                  </a:schemeClr>
                </a:solidFill>
              </a:rPr>
              <a:t>server</a:t>
            </a:r>
            <a:r>
              <a:rPr lang="el-GR" sz="1100" dirty="0">
                <a:solidFill>
                  <a:schemeClr val="accent1">
                    <a:lumMod val="75000"/>
                  </a:schemeClr>
                </a:solidFill>
              </a:rPr>
              <a:t>, το </a:t>
            </a:r>
            <a:r>
              <a:rPr lang="en-US" sz="1100" dirty="0">
                <a:solidFill>
                  <a:schemeClr val="accent1">
                    <a:lumMod val="75000"/>
                  </a:schemeClr>
                </a:solidFill>
              </a:rPr>
              <a:t>Federated Learning </a:t>
            </a:r>
            <a:r>
              <a:rPr lang="el-GR" sz="1100" dirty="0">
                <a:solidFill>
                  <a:schemeClr val="accent1">
                    <a:lumMod val="75000"/>
                  </a:schemeClr>
                </a:solidFill>
              </a:rPr>
              <a:t>παρουσιάζει μια απόκλιση από τη βέλτιστη ακρίβεια που οφείλεται μεταξύ άλλων στην ετερογένεια των δεδομένων των </a:t>
            </a:r>
            <a:r>
              <a:rPr lang="en-US" sz="1100" dirty="0">
                <a:solidFill>
                  <a:schemeClr val="accent1">
                    <a:lumMod val="75000"/>
                  </a:schemeClr>
                </a:solidFill>
              </a:rPr>
              <a:t>clients. </a:t>
            </a:r>
            <a:endParaRPr lang="el-GR" sz="1100" dirty="0">
              <a:solidFill>
                <a:schemeClr val="accent1">
                  <a:lumMod val="75000"/>
                </a:schemeClr>
              </a:solidFill>
            </a:endParaRPr>
          </a:p>
          <a:p>
            <a:endParaRPr lang="en-US" dirty="0"/>
          </a:p>
        </p:txBody>
      </p:sp>
      <p:sp>
        <p:nvSpPr>
          <p:cNvPr id="41" name="TextBox 40"/>
          <p:cNvSpPr txBox="1"/>
          <p:nvPr/>
        </p:nvSpPr>
        <p:spPr>
          <a:xfrm>
            <a:off x="1893780" y="3016290"/>
            <a:ext cx="5329980" cy="984885"/>
          </a:xfrm>
          <a:prstGeom prst="rect">
            <a:avLst/>
          </a:prstGeom>
          <a:noFill/>
        </p:spPr>
        <p:txBody>
          <a:bodyPr wrap="square" rtlCol="0">
            <a:spAutoFit/>
          </a:bodyPr>
          <a:lstStyle/>
          <a:p>
            <a:r>
              <a:rPr lang="el-GR" sz="1100" dirty="0">
                <a:solidFill>
                  <a:schemeClr val="accent1">
                    <a:lumMod val="75000"/>
                  </a:schemeClr>
                </a:solidFill>
              </a:rPr>
              <a:t>Μπορούμε να περιορίσουμε δραστικά την αρνητική αυτή επίδραση, αυξάνοντας τη συχνότητα συμψηφισμού ανά εποχή εκπαίδευσης, με αποτέλεσμα τα μοντέλα που εκπαιδεύονται με </a:t>
            </a:r>
            <a:r>
              <a:rPr lang="en-US" sz="1100" dirty="0">
                <a:solidFill>
                  <a:schemeClr val="accent1">
                    <a:lumMod val="75000"/>
                  </a:schemeClr>
                </a:solidFill>
              </a:rPr>
              <a:t>Federated Learning </a:t>
            </a:r>
            <a:r>
              <a:rPr lang="el-GR" sz="1100" dirty="0">
                <a:solidFill>
                  <a:schemeClr val="accent1">
                    <a:lumMod val="75000"/>
                  </a:schemeClr>
                </a:solidFill>
              </a:rPr>
              <a:t>να συγκλίνουν σημαντικά με τα αντίστοιχα ιδανικά.</a:t>
            </a:r>
          </a:p>
          <a:p>
            <a:endParaRPr lang="en-US" dirty="0"/>
          </a:p>
        </p:txBody>
      </p:sp>
      <p:sp>
        <p:nvSpPr>
          <p:cNvPr id="19" name="TextBox 18"/>
          <p:cNvSpPr txBox="1"/>
          <p:nvPr/>
        </p:nvSpPr>
        <p:spPr>
          <a:xfrm>
            <a:off x="1893780" y="4143521"/>
            <a:ext cx="5329980" cy="984885"/>
          </a:xfrm>
          <a:prstGeom prst="rect">
            <a:avLst/>
          </a:prstGeom>
          <a:noFill/>
        </p:spPr>
        <p:txBody>
          <a:bodyPr wrap="square" rtlCol="0">
            <a:spAutoFit/>
          </a:bodyPr>
          <a:lstStyle/>
          <a:p>
            <a:r>
              <a:rPr lang="el-GR" sz="1100" dirty="0">
                <a:solidFill>
                  <a:schemeClr val="accent1">
                    <a:lumMod val="75000"/>
                  </a:schemeClr>
                </a:solidFill>
              </a:rPr>
              <a:t>Όταν συμπεριλαμβάνουμε </a:t>
            </a:r>
            <a:r>
              <a:rPr lang="en-US" sz="1100" dirty="0">
                <a:solidFill>
                  <a:schemeClr val="accent1">
                    <a:lumMod val="75000"/>
                  </a:schemeClr>
                </a:solidFill>
              </a:rPr>
              <a:t>wordlist-based DGAs </a:t>
            </a:r>
            <a:r>
              <a:rPr lang="el-GR" sz="1100" dirty="0" smtClean="0">
                <a:solidFill>
                  <a:schemeClr val="accent1">
                    <a:lumMod val="75000"/>
                  </a:schemeClr>
                </a:solidFill>
              </a:rPr>
              <a:t>στην εκπαίδευση, αυξάνεται η βελτίωση σε </a:t>
            </a:r>
            <a:r>
              <a:rPr lang="el-GR" sz="1100" dirty="0">
                <a:solidFill>
                  <a:schemeClr val="accent1">
                    <a:lumMod val="75000"/>
                  </a:schemeClr>
                </a:solidFill>
              </a:rPr>
              <a:t>ακρίβεια και πιο συγκεκριμένα σε </a:t>
            </a:r>
            <a:r>
              <a:rPr lang="en-US" sz="1100" dirty="0">
                <a:solidFill>
                  <a:schemeClr val="accent1">
                    <a:lumMod val="75000"/>
                  </a:schemeClr>
                </a:solidFill>
              </a:rPr>
              <a:t>TPR. </a:t>
            </a:r>
            <a:r>
              <a:rPr lang="el-GR" sz="1100" dirty="0">
                <a:solidFill>
                  <a:schemeClr val="accent1">
                    <a:lumMod val="75000"/>
                  </a:schemeClr>
                </a:solidFill>
              </a:rPr>
              <a:t>Η βελτίωση αυτή όμως συνοδεύεται και με αύξηση του </a:t>
            </a:r>
            <a:r>
              <a:rPr lang="en-US" sz="1100" dirty="0">
                <a:solidFill>
                  <a:schemeClr val="accent1">
                    <a:lumMod val="75000"/>
                  </a:schemeClr>
                </a:solidFill>
              </a:rPr>
              <a:t>FPR </a:t>
            </a:r>
            <a:r>
              <a:rPr lang="el-GR" sz="1100" dirty="0">
                <a:solidFill>
                  <a:schemeClr val="accent1">
                    <a:lumMod val="75000"/>
                  </a:schemeClr>
                </a:solidFill>
              </a:rPr>
              <a:t>καθιστώντας τους ανιχνευτές ακατάλληλους για </a:t>
            </a:r>
            <a:r>
              <a:rPr lang="en-US" sz="1100" dirty="0">
                <a:solidFill>
                  <a:schemeClr val="accent1">
                    <a:lumMod val="75000"/>
                  </a:schemeClr>
                </a:solidFill>
              </a:rPr>
              <a:t>real-time </a:t>
            </a:r>
            <a:r>
              <a:rPr lang="el-GR" sz="1100" dirty="0">
                <a:solidFill>
                  <a:schemeClr val="accent1">
                    <a:lumMod val="75000"/>
                  </a:schemeClr>
                </a:solidFill>
              </a:rPr>
              <a:t>αποκοπή κίνησης.</a:t>
            </a:r>
          </a:p>
          <a:p>
            <a:endParaRPr lang="en-US" dirty="0"/>
          </a:p>
        </p:txBody>
      </p:sp>
      <p:sp>
        <p:nvSpPr>
          <p:cNvPr id="20" name="TextBox 19"/>
          <p:cNvSpPr txBox="1"/>
          <p:nvPr/>
        </p:nvSpPr>
        <p:spPr>
          <a:xfrm>
            <a:off x="327900" y="644681"/>
            <a:ext cx="3267739" cy="492443"/>
          </a:xfrm>
          <a:prstGeom prst="rect">
            <a:avLst/>
          </a:prstGeom>
          <a:noFill/>
        </p:spPr>
        <p:txBody>
          <a:bodyPr wrap="square" rtlCol="0">
            <a:spAutoFit/>
          </a:bodyPr>
          <a:lstStyle/>
          <a:p>
            <a:pPr marL="285750" indent="-285750">
              <a:buFont typeface="Wingdings" panose="05000000000000000000" pitchFamily="2" charset="2"/>
              <a:buChar char="v"/>
            </a:pPr>
            <a:r>
              <a:rPr lang="el-GR" sz="1200" b="1" dirty="0" smtClean="0">
                <a:solidFill>
                  <a:schemeClr val="accent1">
                    <a:lumMod val="75000"/>
                  </a:schemeClr>
                </a:solidFill>
              </a:rPr>
              <a:t>Εκπαίδευση με </a:t>
            </a:r>
            <a:r>
              <a:rPr lang="en-US" sz="1200" b="1" dirty="0" smtClean="0">
                <a:solidFill>
                  <a:schemeClr val="accent1">
                    <a:lumMod val="75000"/>
                  </a:schemeClr>
                </a:solidFill>
              </a:rPr>
              <a:t>Federated </a:t>
            </a:r>
            <a:r>
              <a:rPr lang="en-US" sz="1200" b="1" dirty="0">
                <a:solidFill>
                  <a:schemeClr val="accent1">
                    <a:lumMod val="75000"/>
                  </a:schemeClr>
                </a:solidFill>
              </a:rPr>
              <a:t>Learning: </a:t>
            </a:r>
            <a:endParaRPr lang="el-GR" sz="1200" b="1" dirty="0">
              <a:solidFill>
                <a:schemeClr val="accent1">
                  <a:lumMod val="75000"/>
                </a:schemeClr>
              </a:solidFill>
            </a:endParaRPr>
          </a:p>
          <a:p>
            <a:endParaRPr lang="en-US" dirty="0"/>
          </a:p>
        </p:txBody>
      </p:sp>
      <p:sp>
        <p:nvSpPr>
          <p:cNvPr id="21" name="TextBox 20"/>
          <p:cNvSpPr txBox="1"/>
          <p:nvPr/>
        </p:nvSpPr>
        <p:spPr>
          <a:xfrm>
            <a:off x="584123" y="845437"/>
            <a:ext cx="7111093" cy="738664"/>
          </a:xfrm>
          <a:prstGeom prst="rect">
            <a:avLst/>
          </a:prstGeom>
          <a:noFill/>
        </p:spPr>
        <p:txBody>
          <a:bodyPr wrap="square" rtlCol="0">
            <a:spAutoFit/>
          </a:bodyPr>
          <a:lstStyle/>
          <a:p>
            <a:pPr marL="171450" indent="-171450">
              <a:buFont typeface="Wingdings" panose="05000000000000000000" pitchFamily="2" charset="2"/>
              <a:buChar char="ü"/>
            </a:pPr>
            <a:r>
              <a:rPr lang="el-GR" sz="1050" dirty="0" smtClean="0">
                <a:solidFill>
                  <a:schemeClr val="accent1">
                    <a:lumMod val="75000"/>
                  </a:schemeClr>
                </a:solidFill>
              </a:rPr>
              <a:t>Συνεργατική εκπαίδευση ενισχυμένων και όσο γίνεται πιο ενημερωμένων μοντέλων - ανιχνευτών </a:t>
            </a:r>
            <a:r>
              <a:rPr lang="el-GR" sz="1050" dirty="0">
                <a:solidFill>
                  <a:schemeClr val="accent1">
                    <a:lumMod val="75000"/>
                  </a:schemeClr>
                </a:solidFill>
              </a:rPr>
              <a:t>κακόβουλης κίνησης </a:t>
            </a:r>
            <a:r>
              <a:rPr lang="en-US" sz="1050" dirty="0">
                <a:solidFill>
                  <a:schemeClr val="accent1">
                    <a:lumMod val="75000"/>
                  </a:schemeClr>
                </a:solidFill>
              </a:rPr>
              <a:t>DGA </a:t>
            </a:r>
            <a:endParaRPr lang="el-GR" sz="1050" dirty="0" smtClean="0">
              <a:solidFill>
                <a:schemeClr val="accent1">
                  <a:lumMod val="75000"/>
                </a:schemeClr>
              </a:solidFill>
            </a:endParaRPr>
          </a:p>
          <a:p>
            <a:pPr marL="171450" indent="-171450">
              <a:buFont typeface="Wingdings" panose="05000000000000000000" pitchFamily="2" charset="2"/>
              <a:buChar char="ü"/>
            </a:pPr>
            <a:r>
              <a:rPr lang="el-GR" sz="1050" dirty="0" smtClean="0">
                <a:solidFill>
                  <a:schemeClr val="accent1">
                    <a:lumMod val="75000"/>
                  </a:schemeClr>
                </a:solidFill>
              </a:rPr>
              <a:t>Διατήρηση του απορρήτου των δεδομένων με τα οποία συμβάλλει κάθε </a:t>
            </a:r>
            <a:r>
              <a:rPr lang="en-US" sz="1050" dirty="0" smtClean="0">
                <a:solidFill>
                  <a:schemeClr val="accent1">
                    <a:lumMod val="75000"/>
                  </a:schemeClr>
                </a:solidFill>
              </a:rPr>
              <a:t>client</a:t>
            </a:r>
            <a:endParaRPr lang="el-GR" sz="1050" dirty="0" smtClean="0">
              <a:solidFill>
                <a:schemeClr val="accent1">
                  <a:lumMod val="75000"/>
                </a:schemeClr>
              </a:solidFill>
            </a:endParaRPr>
          </a:p>
          <a:p>
            <a:pPr marL="171450" indent="-171450">
              <a:buFont typeface="Wingdings" panose="05000000000000000000" pitchFamily="2" charset="2"/>
              <a:buChar char="ü"/>
            </a:pPr>
            <a:r>
              <a:rPr lang="el-GR" sz="1050" dirty="0" smtClean="0">
                <a:solidFill>
                  <a:schemeClr val="tx2">
                    <a:lumMod val="75000"/>
                  </a:schemeClr>
                </a:solidFill>
              </a:rPr>
              <a:t>Μείωση κόστους επικοινωνίας και καθυστερήσεων (από τη μεταφορά των δεδομένων που εκλείπει εδώ)</a:t>
            </a:r>
          </a:p>
        </p:txBody>
      </p:sp>
    </p:spTree>
    <p:extLst>
      <p:ext uri="{BB962C8B-B14F-4D97-AF65-F5344CB8AC3E}">
        <p14:creationId xmlns:p14="http://schemas.microsoft.com/office/powerpoint/2010/main" val="39425582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chemeClr val="bg1"/>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256778" y="82086"/>
            <a:ext cx="7956395" cy="539700"/>
          </a:xfrm>
        </p:spPr>
        <p:txBody>
          <a:bodyPr/>
          <a:lstStyle/>
          <a:p>
            <a:r>
              <a:rPr lang="el-GR" b="1" dirty="0" smtClean="0">
                <a:latin typeface="+mj-lt"/>
              </a:rPr>
              <a:t>Συμπεράσματα</a:t>
            </a:r>
            <a:r>
              <a:rPr lang="en-US" b="1" dirty="0" smtClean="0">
                <a:latin typeface="+mj-lt"/>
              </a:rPr>
              <a:t> (B)</a:t>
            </a:r>
            <a:endParaRPr lang="en-US" dirty="0">
              <a:latin typeface="+mj-lt"/>
            </a:endParaRPr>
          </a:p>
        </p:txBody>
      </p:sp>
      <p:grpSp>
        <p:nvGrpSpPr>
          <p:cNvPr id="4" name="Group 2">
            <a:extLst>
              <a:ext uri="{FF2B5EF4-FFF2-40B4-BE49-F238E27FC236}">
                <a16:creationId xmlns:a16="http://schemas.microsoft.com/office/drawing/2014/main" id="{597465CC-0161-4533-8019-C7D70DA0596B}"/>
              </a:ext>
            </a:extLst>
          </p:cNvPr>
          <p:cNvGrpSpPr/>
          <p:nvPr/>
        </p:nvGrpSpPr>
        <p:grpSpPr>
          <a:xfrm>
            <a:off x="442307" y="710598"/>
            <a:ext cx="842212" cy="4359892"/>
            <a:chOff x="247998" y="1929022"/>
            <a:chExt cx="842212" cy="4359892"/>
          </a:xfrm>
          <a:solidFill>
            <a:schemeClr val="bg1"/>
          </a:solidFill>
        </p:grpSpPr>
        <p:sp>
          <p:nvSpPr>
            <p:cNvPr id="5" name="Hexagon 3">
              <a:extLst>
                <a:ext uri="{FF2B5EF4-FFF2-40B4-BE49-F238E27FC236}">
                  <a16:creationId xmlns:a16="http://schemas.microsoft.com/office/drawing/2014/main" id="{4CDA3BFF-F8A3-4918-B507-D99B5F7A418E}"/>
                </a:ext>
              </a:extLst>
            </p:cNvPr>
            <p:cNvSpPr/>
            <p:nvPr/>
          </p:nvSpPr>
          <p:spPr>
            <a:xfrm rot="5400000">
              <a:off x="180732" y="5380813"/>
              <a:ext cx="975367" cy="840835"/>
            </a:xfrm>
            <a:prstGeom prst="hexagon">
              <a:avLst/>
            </a:prstGeom>
            <a:grp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 name="Hexagon 4">
              <a:extLst>
                <a:ext uri="{FF2B5EF4-FFF2-40B4-BE49-F238E27FC236}">
                  <a16:creationId xmlns:a16="http://schemas.microsoft.com/office/drawing/2014/main" id="{85AD12E1-61D4-41DF-ABF9-C67842F0493F}"/>
                </a:ext>
              </a:extLst>
            </p:cNvPr>
            <p:cNvSpPr/>
            <p:nvPr/>
          </p:nvSpPr>
          <p:spPr>
            <a:xfrm rot="5400000">
              <a:off x="182109" y="3137411"/>
              <a:ext cx="975367" cy="840835"/>
            </a:xfrm>
            <a:prstGeom prst="hexagon">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 name="Hexagon 6">
              <a:extLst>
                <a:ext uri="{FF2B5EF4-FFF2-40B4-BE49-F238E27FC236}">
                  <a16:creationId xmlns:a16="http://schemas.microsoft.com/office/drawing/2014/main" id="{36A2E478-D09D-49BD-AF51-D6C94A5C82AE}"/>
                </a:ext>
              </a:extLst>
            </p:cNvPr>
            <p:cNvSpPr/>
            <p:nvPr/>
          </p:nvSpPr>
          <p:spPr>
            <a:xfrm rot="5400000">
              <a:off x="182109" y="1996288"/>
              <a:ext cx="975367" cy="840835"/>
            </a:xfrm>
            <a:prstGeom prst="hexagon">
              <a:avLst/>
            </a:prstGeom>
            <a:grpFill/>
            <a:ln w="635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 name="Hexagon 7">
              <a:extLst>
                <a:ext uri="{FF2B5EF4-FFF2-40B4-BE49-F238E27FC236}">
                  <a16:creationId xmlns:a16="http://schemas.microsoft.com/office/drawing/2014/main" id="{F2058B0B-91E3-4C78-B113-6B2A89311811}"/>
                </a:ext>
              </a:extLst>
            </p:cNvPr>
            <p:cNvSpPr/>
            <p:nvPr/>
          </p:nvSpPr>
          <p:spPr>
            <a:xfrm rot="5400000">
              <a:off x="180732" y="4271705"/>
              <a:ext cx="975367" cy="840835"/>
            </a:xfrm>
            <a:prstGeom prst="hexagon">
              <a:avLst/>
            </a:prstGeom>
            <a:grp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grpSp>
      <p:sp>
        <p:nvSpPr>
          <p:cNvPr id="10" name="TextBox 9">
            <a:extLst>
              <a:ext uri="{FF2B5EF4-FFF2-40B4-BE49-F238E27FC236}">
                <a16:creationId xmlns:a16="http://schemas.microsoft.com/office/drawing/2014/main" id="{46E17BBB-F95F-471B-9324-9CECBC49283B}"/>
              </a:ext>
            </a:extLst>
          </p:cNvPr>
          <p:cNvSpPr txBox="1"/>
          <p:nvPr/>
        </p:nvSpPr>
        <p:spPr>
          <a:xfrm>
            <a:off x="484241" y="844338"/>
            <a:ext cx="756972" cy="707886"/>
          </a:xfrm>
          <a:prstGeom prst="rect">
            <a:avLst/>
          </a:prstGeom>
          <a:noFill/>
        </p:spPr>
        <p:txBody>
          <a:bodyPr wrap="square" rtlCol="0">
            <a:spAutoFit/>
          </a:bodyPr>
          <a:lstStyle/>
          <a:p>
            <a:pPr algn="ctr"/>
            <a:r>
              <a:rPr lang="en-US" altLang="ko-KR" sz="4000" b="1" dirty="0" smtClean="0">
                <a:solidFill>
                  <a:schemeClr val="tx2">
                    <a:lumMod val="20000"/>
                    <a:lumOff val="80000"/>
                  </a:schemeClr>
                </a:solidFill>
                <a:cs typeface="Arial" pitchFamily="34" charset="0"/>
              </a:rPr>
              <a:t>0</a:t>
            </a:r>
            <a:r>
              <a:rPr lang="el-GR" altLang="ko-KR" sz="4000" b="1" dirty="0">
                <a:solidFill>
                  <a:schemeClr val="tx2">
                    <a:lumMod val="20000"/>
                    <a:lumOff val="80000"/>
                  </a:schemeClr>
                </a:solidFill>
                <a:cs typeface="Arial" pitchFamily="34" charset="0"/>
              </a:rPr>
              <a:t>4</a:t>
            </a:r>
            <a:endParaRPr lang="ko-KR" altLang="en-US" sz="4000" b="1" dirty="0">
              <a:solidFill>
                <a:schemeClr val="tx2">
                  <a:lumMod val="20000"/>
                  <a:lumOff val="80000"/>
                </a:schemeClr>
              </a:solidFill>
              <a:cs typeface="Arial" pitchFamily="34" charset="0"/>
            </a:endParaRPr>
          </a:p>
        </p:txBody>
      </p:sp>
      <p:sp>
        <p:nvSpPr>
          <p:cNvPr id="18" name="TextBox 17">
            <a:extLst>
              <a:ext uri="{FF2B5EF4-FFF2-40B4-BE49-F238E27FC236}">
                <a16:creationId xmlns:a16="http://schemas.microsoft.com/office/drawing/2014/main" id="{3CEDB098-BB29-4275-801B-168778A794BB}"/>
              </a:ext>
            </a:extLst>
          </p:cNvPr>
          <p:cNvSpPr txBox="1"/>
          <p:nvPr/>
        </p:nvSpPr>
        <p:spPr>
          <a:xfrm>
            <a:off x="484240" y="3126584"/>
            <a:ext cx="756972" cy="707886"/>
          </a:xfrm>
          <a:prstGeom prst="rect">
            <a:avLst/>
          </a:prstGeom>
          <a:noFill/>
        </p:spPr>
        <p:txBody>
          <a:bodyPr wrap="square" rtlCol="0">
            <a:spAutoFit/>
          </a:bodyPr>
          <a:lstStyle/>
          <a:p>
            <a:pPr algn="ctr"/>
            <a:r>
              <a:rPr lang="el-GR" altLang="ko-KR" sz="4000" b="1" dirty="0" smtClean="0">
                <a:solidFill>
                  <a:schemeClr val="accent6"/>
                </a:solidFill>
                <a:cs typeface="Arial" pitchFamily="34" charset="0"/>
              </a:rPr>
              <a:t>06</a:t>
            </a:r>
            <a:endParaRPr lang="ko-KR" altLang="en-US" sz="4000" b="1" dirty="0">
              <a:solidFill>
                <a:schemeClr val="accent6"/>
              </a:solidFill>
              <a:cs typeface="Arial" pitchFamily="34" charset="0"/>
            </a:endParaRPr>
          </a:p>
        </p:txBody>
      </p:sp>
      <p:sp>
        <p:nvSpPr>
          <p:cNvPr id="22" name="TextBox 21">
            <a:extLst>
              <a:ext uri="{FF2B5EF4-FFF2-40B4-BE49-F238E27FC236}">
                <a16:creationId xmlns:a16="http://schemas.microsoft.com/office/drawing/2014/main" id="{951CA01C-4BFE-43A5-B002-82CA7BE7751D}"/>
              </a:ext>
            </a:extLst>
          </p:cNvPr>
          <p:cNvSpPr txBox="1"/>
          <p:nvPr/>
        </p:nvSpPr>
        <p:spPr>
          <a:xfrm>
            <a:off x="484241" y="1986266"/>
            <a:ext cx="756972" cy="707886"/>
          </a:xfrm>
          <a:prstGeom prst="rect">
            <a:avLst/>
          </a:prstGeom>
          <a:noFill/>
        </p:spPr>
        <p:txBody>
          <a:bodyPr wrap="square" rtlCol="0">
            <a:spAutoFit/>
          </a:bodyPr>
          <a:lstStyle/>
          <a:p>
            <a:pPr algn="ctr"/>
            <a:r>
              <a:rPr lang="en-US" altLang="ko-KR" sz="4000" b="1" dirty="0" smtClean="0">
                <a:solidFill>
                  <a:schemeClr val="accent3"/>
                </a:solidFill>
                <a:cs typeface="Arial" pitchFamily="34" charset="0"/>
              </a:rPr>
              <a:t>0</a:t>
            </a:r>
            <a:r>
              <a:rPr lang="el-GR" altLang="ko-KR" sz="4000" b="1" dirty="0">
                <a:solidFill>
                  <a:schemeClr val="accent3"/>
                </a:solidFill>
                <a:cs typeface="Arial" pitchFamily="34" charset="0"/>
              </a:rPr>
              <a:t>5</a:t>
            </a:r>
            <a:endParaRPr lang="ko-KR" altLang="en-US" sz="4000" b="1" dirty="0">
              <a:solidFill>
                <a:schemeClr val="accent3"/>
              </a:solidFill>
              <a:cs typeface="Arial" pitchFamily="34" charset="0"/>
            </a:endParaRPr>
          </a:p>
        </p:txBody>
      </p:sp>
      <p:sp>
        <p:nvSpPr>
          <p:cNvPr id="26" name="TextBox 25">
            <a:extLst>
              <a:ext uri="{FF2B5EF4-FFF2-40B4-BE49-F238E27FC236}">
                <a16:creationId xmlns:a16="http://schemas.microsoft.com/office/drawing/2014/main" id="{C5897B2B-234A-42A4-89E8-0DE023B8F96F}"/>
              </a:ext>
            </a:extLst>
          </p:cNvPr>
          <p:cNvSpPr txBox="1"/>
          <p:nvPr/>
        </p:nvSpPr>
        <p:spPr>
          <a:xfrm>
            <a:off x="484240" y="4228863"/>
            <a:ext cx="756972" cy="707886"/>
          </a:xfrm>
          <a:prstGeom prst="rect">
            <a:avLst/>
          </a:prstGeom>
          <a:noFill/>
        </p:spPr>
        <p:txBody>
          <a:bodyPr wrap="square" rtlCol="0">
            <a:spAutoFit/>
          </a:bodyPr>
          <a:lstStyle/>
          <a:p>
            <a:pPr algn="ctr"/>
            <a:r>
              <a:rPr lang="en-US" altLang="ko-KR" sz="4000" b="1" dirty="0" smtClean="0">
                <a:solidFill>
                  <a:schemeClr val="accent1"/>
                </a:solidFill>
                <a:cs typeface="Arial" pitchFamily="34" charset="0"/>
              </a:rPr>
              <a:t>0</a:t>
            </a:r>
            <a:r>
              <a:rPr lang="el-GR" altLang="ko-KR" sz="4000" b="1" dirty="0">
                <a:solidFill>
                  <a:schemeClr val="accent1"/>
                </a:solidFill>
                <a:cs typeface="Arial" pitchFamily="34" charset="0"/>
              </a:rPr>
              <a:t>7</a:t>
            </a:r>
            <a:endParaRPr lang="ko-KR" altLang="en-US" sz="4000" b="1" dirty="0">
              <a:solidFill>
                <a:schemeClr val="accent1"/>
              </a:solidFill>
              <a:cs typeface="Arial" pitchFamily="34" charset="0"/>
            </a:endParaRPr>
          </a:p>
        </p:txBody>
      </p:sp>
      <p:sp>
        <p:nvSpPr>
          <p:cNvPr id="37" name="TextBox 36"/>
          <p:cNvSpPr txBox="1"/>
          <p:nvPr/>
        </p:nvSpPr>
        <p:spPr>
          <a:xfrm>
            <a:off x="1393236" y="3126584"/>
            <a:ext cx="4771344" cy="769441"/>
          </a:xfrm>
          <a:prstGeom prst="rect">
            <a:avLst/>
          </a:prstGeom>
          <a:noFill/>
        </p:spPr>
        <p:txBody>
          <a:bodyPr wrap="square" rtlCol="0">
            <a:spAutoFit/>
          </a:bodyPr>
          <a:lstStyle/>
          <a:p>
            <a:r>
              <a:rPr lang="el-GR" sz="1100" dirty="0">
                <a:solidFill>
                  <a:schemeClr val="accent1">
                    <a:lumMod val="75000"/>
                  </a:schemeClr>
                </a:solidFill>
              </a:rPr>
              <a:t>Το </a:t>
            </a:r>
            <a:r>
              <a:rPr lang="en-US" sz="1100" dirty="0">
                <a:solidFill>
                  <a:schemeClr val="accent1">
                    <a:lumMod val="75000"/>
                  </a:schemeClr>
                </a:solidFill>
              </a:rPr>
              <a:t>Bidirectional LSTM </a:t>
            </a:r>
            <a:r>
              <a:rPr lang="el-GR" sz="1100" dirty="0">
                <a:solidFill>
                  <a:schemeClr val="accent1">
                    <a:lumMod val="75000"/>
                  </a:schemeClr>
                </a:solidFill>
              </a:rPr>
              <a:t>πετυχαίνει τη μεγαλύτερη ακρίβεια και υπερτερεί ελάχιστα στην ανίχνευση </a:t>
            </a:r>
            <a:r>
              <a:rPr lang="en-US" sz="1100" dirty="0">
                <a:solidFill>
                  <a:schemeClr val="accent1">
                    <a:lumMod val="75000"/>
                  </a:schemeClr>
                </a:solidFill>
              </a:rPr>
              <a:t>DGA domain names</a:t>
            </a:r>
            <a:r>
              <a:rPr lang="en-US" sz="1100" dirty="0" smtClean="0">
                <a:solidFill>
                  <a:schemeClr val="accent1">
                    <a:lumMod val="75000"/>
                  </a:schemeClr>
                </a:solidFill>
              </a:rPr>
              <a:t>.</a:t>
            </a:r>
            <a:r>
              <a:rPr lang="el-GR" sz="1100" dirty="0" smtClean="0">
                <a:solidFill>
                  <a:schemeClr val="accent1">
                    <a:lumMod val="75000"/>
                  </a:schemeClr>
                </a:solidFill>
              </a:rPr>
              <a:t> Έχει όμως και μεγαλύτερο κόστος σε μνήμη, ενώ η εκπαίδευση του παίρνει περισσότερο χρόνο, λόγω των αυξημένων </a:t>
            </a:r>
            <a:r>
              <a:rPr lang="en-US" sz="1100" dirty="0" smtClean="0">
                <a:solidFill>
                  <a:schemeClr val="accent1">
                    <a:lumMod val="75000"/>
                  </a:schemeClr>
                </a:solidFill>
              </a:rPr>
              <a:t>trainable parameters.</a:t>
            </a:r>
            <a:r>
              <a:rPr lang="el-GR" sz="1100" dirty="0" smtClean="0">
                <a:solidFill>
                  <a:schemeClr val="accent1">
                    <a:lumMod val="75000"/>
                  </a:schemeClr>
                </a:solidFill>
              </a:rPr>
              <a:t> </a:t>
            </a:r>
            <a:endParaRPr lang="en-US" sz="1100" dirty="0">
              <a:solidFill>
                <a:schemeClr val="accent1">
                  <a:lumMod val="75000"/>
                </a:schemeClr>
              </a:solidFill>
            </a:endParaRPr>
          </a:p>
        </p:txBody>
      </p:sp>
      <p:sp>
        <p:nvSpPr>
          <p:cNvPr id="38" name="TextBox 37"/>
          <p:cNvSpPr txBox="1"/>
          <p:nvPr/>
        </p:nvSpPr>
        <p:spPr>
          <a:xfrm>
            <a:off x="1393236" y="2024915"/>
            <a:ext cx="4771344" cy="600164"/>
          </a:xfrm>
          <a:prstGeom prst="rect">
            <a:avLst/>
          </a:prstGeom>
          <a:noFill/>
        </p:spPr>
        <p:txBody>
          <a:bodyPr wrap="square" rtlCol="0">
            <a:spAutoFit/>
          </a:bodyPr>
          <a:lstStyle/>
          <a:p>
            <a:r>
              <a:rPr lang="el-GR" sz="1100" dirty="0">
                <a:solidFill>
                  <a:schemeClr val="accent1">
                    <a:lumMod val="75000"/>
                  </a:schemeClr>
                </a:solidFill>
              </a:rPr>
              <a:t>Το απλό </a:t>
            </a:r>
            <a:r>
              <a:rPr lang="en-US" sz="1100" dirty="0">
                <a:solidFill>
                  <a:schemeClr val="accent1">
                    <a:lumMod val="75000"/>
                  </a:schemeClr>
                </a:solidFill>
              </a:rPr>
              <a:t>LSTM</a:t>
            </a:r>
            <a:r>
              <a:rPr lang="el-GR" sz="1100" dirty="0">
                <a:solidFill>
                  <a:schemeClr val="accent1">
                    <a:lumMod val="75000"/>
                  </a:schemeClr>
                </a:solidFill>
              </a:rPr>
              <a:t> έχει τις μικρότερες απαιτήσεις σε μνήμη (μείωση κόστους επικοινωνίας στο </a:t>
            </a:r>
            <a:r>
              <a:rPr lang="en-US" sz="1100" dirty="0">
                <a:solidFill>
                  <a:schemeClr val="accent1">
                    <a:lumMod val="75000"/>
                  </a:schemeClr>
                </a:solidFill>
              </a:rPr>
              <a:t>Federated Learning</a:t>
            </a:r>
            <a:r>
              <a:rPr lang="el-GR" sz="1100" dirty="0">
                <a:solidFill>
                  <a:schemeClr val="accent1">
                    <a:lumMod val="75000"/>
                  </a:schemeClr>
                </a:solidFill>
              </a:rPr>
              <a:t> και μείωση χρόνου εκπαίδευσης)</a:t>
            </a:r>
            <a:r>
              <a:rPr lang="en-US" sz="1100" dirty="0">
                <a:solidFill>
                  <a:schemeClr val="accent1">
                    <a:lumMod val="75000"/>
                  </a:schemeClr>
                </a:solidFill>
              </a:rPr>
              <a:t> </a:t>
            </a:r>
            <a:r>
              <a:rPr lang="el-GR" sz="1100" dirty="0">
                <a:solidFill>
                  <a:schemeClr val="accent1">
                    <a:lumMod val="75000"/>
                  </a:schemeClr>
                </a:solidFill>
              </a:rPr>
              <a:t>και εκτελεί τις πιο γρήγορες προβλέψεις</a:t>
            </a:r>
            <a:r>
              <a:rPr lang="en-US" sz="1100" dirty="0">
                <a:solidFill>
                  <a:schemeClr val="accent1">
                    <a:lumMod val="75000"/>
                  </a:schemeClr>
                </a:solidFill>
              </a:rPr>
              <a:t> </a:t>
            </a:r>
            <a:r>
              <a:rPr lang="el-GR" sz="1100" dirty="0">
                <a:solidFill>
                  <a:schemeClr val="accent1">
                    <a:lumMod val="75000"/>
                  </a:schemeClr>
                </a:solidFill>
              </a:rPr>
              <a:t>(σημαντικό για </a:t>
            </a:r>
            <a:r>
              <a:rPr lang="en-US" sz="1100" dirty="0">
                <a:solidFill>
                  <a:schemeClr val="accent1">
                    <a:lumMod val="75000"/>
                  </a:schemeClr>
                </a:solidFill>
              </a:rPr>
              <a:t>recursive DNS</a:t>
            </a:r>
            <a:r>
              <a:rPr lang="el-GR" sz="1100" dirty="0">
                <a:solidFill>
                  <a:schemeClr val="accent1">
                    <a:lumMod val="75000"/>
                  </a:schemeClr>
                </a:solidFill>
              </a:rPr>
              <a:t>).</a:t>
            </a:r>
          </a:p>
        </p:txBody>
      </p:sp>
      <p:sp>
        <p:nvSpPr>
          <p:cNvPr id="39" name="TextBox 38"/>
          <p:cNvSpPr txBox="1"/>
          <p:nvPr/>
        </p:nvSpPr>
        <p:spPr>
          <a:xfrm>
            <a:off x="1393236" y="905893"/>
            <a:ext cx="4771344" cy="646331"/>
          </a:xfrm>
          <a:prstGeom prst="rect">
            <a:avLst/>
          </a:prstGeom>
          <a:noFill/>
        </p:spPr>
        <p:txBody>
          <a:bodyPr wrap="square" rtlCol="0">
            <a:spAutoFit/>
          </a:bodyPr>
          <a:lstStyle/>
          <a:p>
            <a:r>
              <a:rPr lang="el-GR" sz="1100" dirty="0">
                <a:solidFill>
                  <a:schemeClr val="accent1">
                    <a:lumMod val="75000"/>
                  </a:schemeClr>
                </a:solidFill>
              </a:rPr>
              <a:t>Από τα μοντέλα που εξετάσαμε, το μοντέλο </a:t>
            </a:r>
            <a:r>
              <a:rPr lang="en-US" sz="1100" dirty="0">
                <a:solidFill>
                  <a:schemeClr val="accent1">
                    <a:lumMod val="75000"/>
                  </a:schemeClr>
                </a:solidFill>
              </a:rPr>
              <a:t>CNN </a:t>
            </a:r>
            <a:r>
              <a:rPr lang="el-GR" sz="1100" dirty="0">
                <a:solidFill>
                  <a:schemeClr val="accent1">
                    <a:lumMod val="75000"/>
                  </a:schemeClr>
                </a:solidFill>
              </a:rPr>
              <a:t>φαίνεται να υστερεί από κάθε άποψη σε σχέση με τα άλλα δύο.</a:t>
            </a:r>
            <a:endParaRPr lang="en-US" sz="1100" dirty="0">
              <a:solidFill>
                <a:schemeClr val="accent1">
                  <a:lumMod val="75000"/>
                </a:schemeClr>
              </a:solidFill>
            </a:endParaRPr>
          </a:p>
          <a:p>
            <a:endParaRPr lang="en-US" dirty="0"/>
          </a:p>
        </p:txBody>
      </p:sp>
      <p:sp>
        <p:nvSpPr>
          <p:cNvPr id="40" name="TextBox 39"/>
          <p:cNvSpPr txBox="1"/>
          <p:nvPr/>
        </p:nvSpPr>
        <p:spPr>
          <a:xfrm>
            <a:off x="1393236" y="4228863"/>
            <a:ext cx="4771344" cy="815608"/>
          </a:xfrm>
          <a:prstGeom prst="rect">
            <a:avLst/>
          </a:prstGeom>
          <a:noFill/>
        </p:spPr>
        <p:txBody>
          <a:bodyPr wrap="square" rtlCol="0">
            <a:spAutoFit/>
          </a:bodyPr>
          <a:lstStyle/>
          <a:p>
            <a:r>
              <a:rPr lang="el-GR" sz="1100" dirty="0">
                <a:solidFill>
                  <a:schemeClr val="accent1">
                    <a:lumMod val="75000"/>
                  </a:schemeClr>
                </a:solidFill>
              </a:rPr>
              <a:t>Προτείνεται η χρήση </a:t>
            </a:r>
            <a:r>
              <a:rPr lang="en-US" sz="1100" dirty="0">
                <a:solidFill>
                  <a:schemeClr val="accent1">
                    <a:lumMod val="75000"/>
                  </a:schemeClr>
                </a:solidFill>
              </a:rPr>
              <a:t>LSTM </a:t>
            </a:r>
            <a:r>
              <a:rPr lang="el-GR" sz="1100" dirty="0">
                <a:solidFill>
                  <a:schemeClr val="accent1">
                    <a:lumMod val="75000"/>
                  </a:schemeClr>
                </a:solidFill>
              </a:rPr>
              <a:t>για εντοπισμό κακόβουλων ονομάτων σε πραγματικό χρόνο και η χρήση </a:t>
            </a:r>
            <a:r>
              <a:rPr lang="en-US" sz="1100" dirty="0">
                <a:solidFill>
                  <a:schemeClr val="accent1">
                    <a:lumMod val="75000"/>
                  </a:schemeClr>
                </a:solidFill>
              </a:rPr>
              <a:t>Bidirectional</a:t>
            </a:r>
            <a:r>
              <a:rPr lang="el-GR" sz="1100" dirty="0">
                <a:solidFill>
                  <a:schemeClr val="accent1">
                    <a:lumMod val="75000"/>
                  </a:schemeClr>
                </a:solidFill>
              </a:rPr>
              <a:t> </a:t>
            </a:r>
            <a:r>
              <a:rPr lang="en-US" sz="1100" dirty="0">
                <a:solidFill>
                  <a:schemeClr val="accent1">
                    <a:lumMod val="75000"/>
                  </a:schemeClr>
                </a:solidFill>
              </a:rPr>
              <a:t>LSTM </a:t>
            </a:r>
            <a:r>
              <a:rPr lang="el-GR" sz="1100" dirty="0">
                <a:solidFill>
                  <a:schemeClr val="accent1">
                    <a:lumMod val="75000"/>
                  </a:schemeClr>
                </a:solidFill>
              </a:rPr>
              <a:t>σε διαφορετική περίπτωση.</a:t>
            </a:r>
            <a:endParaRPr lang="en-US" sz="1100" dirty="0">
              <a:solidFill>
                <a:schemeClr val="accent1">
                  <a:lumMod val="75000"/>
                </a:schemeClr>
              </a:solidFill>
            </a:endParaRPr>
          </a:p>
          <a:p>
            <a:endParaRPr lang="en-US" dirty="0"/>
          </a:p>
        </p:txBody>
      </p:sp>
    </p:spTree>
    <p:extLst>
      <p:ext uri="{BB962C8B-B14F-4D97-AF65-F5344CB8AC3E}">
        <p14:creationId xmlns:p14="http://schemas.microsoft.com/office/powerpoint/2010/main" val="2181854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8BE3FF"/>
            </a:gs>
            <a:gs pos="100000">
              <a:schemeClr val="bg1"/>
            </a:gs>
          </a:gsLst>
          <a:lin ang="162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626625" y="0"/>
            <a:ext cx="6084000" cy="539700"/>
          </a:xfrm>
        </p:spPr>
        <p:txBody>
          <a:bodyPr/>
          <a:lstStyle/>
          <a:p>
            <a:r>
              <a:rPr lang="el-GR" b="1" dirty="0">
                <a:latin typeface="+mj-lt"/>
              </a:rPr>
              <a:t>Μελλοντικές Επεκτάσεις</a:t>
            </a:r>
            <a:endParaRPr lang="en-US" b="1" dirty="0">
              <a:latin typeface="+mj-lt"/>
            </a:endParaRPr>
          </a:p>
        </p:txBody>
      </p:sp>
      <p:sp>
        <p:nvSpPr>
          <p:cNvPr id="8" name="TextBox 7"/>
          <p:cNvSpPr txBox="1"/>
          <p:nvPr/>
        </p:nvSpPr>
        <p:spPr>
          <a:xfrm>
            <a:off x="293912" y="739966"/>
            <a:ext cx="8278587" cy="307777"/>
          </a:xfrm>
          <a:prstGeom prst="rect">
            <a:avLst/>
          </a:prstGeom>
          <a:noFill/>
        </p:spPr>
        <p:txBody>
          <a:bodyPr wrap="square" rtlCol="0">
            <a:spAutoFit/>
          </a:bodyPr>
          <a:lstStyle/>
          <a:p>
            <a:pPr marL="285750" indent="-285750">
              <a:buFont typeface="Wingdings" panose="05000000000000000000" pitchFamily="2" charset="2"/>
              <a:buChar char="v"/>
            </a:pPr>
            <a:r>
              <a:rPr lang="el-GR" b="1" dirty="0" smtClean="0">
                <a:solidFill>
                  <a:schemeClr val="accent1">
                    <a:lumMod val="75000"/>
                  </a:schemeClr>
                </a:solidFill>
              </a:rPr>
              <a:t>Εναλλακτικές του </a:t>
            </a:r>
            <a:r>
              <a:rPr lang="en-US" b="1" dirty="0" smtClean="0">
                <a:solidFill>
                  <a:schemeClr val="accent1">
                    <a:lumMod val="75000"/>
                  </a:schemeClr>
                </a:solidFill>
              </a:rPr>
              <a:t>Federated Averaging</a:t>
            </a:r>
            <a:r>
              <a:rPr lang="el-GR" b="1" dirty="0" smtClean="0">
                <a:solidFill>
                  <a:schemeClr val="accent1">
                    <a:lumMod val="75000"/>
                  </a:schemeClr>
                </a:solidFill>
              </a:rPr>
              <a:t> </a:t>
            </a:r>
            <a:r>
              <a:rPr lang="en-US" dirty="0" smtClean="0">
                <a:solidFill>
                  <a:schemeClr val="accent1">
                    <a:lumMod val="75000"/>
                  </a:schemeClr>
                </a:solidFill>
              </a:rPr>
              <a:t>(</a:t>
            </a:r>
            <a:r>
              <a:rPr lang="el-GR" dirty="0">
                <a:solidFill>
                  <a:schemeClr val="accent1">
                    <a:lumMod val="75000"/>
                  </a:schemeClr>
                </a:solidFill>
              </a:rPr>
              <a:t>ενισχυμένοι αλγόριθμοι συμψηφισμού</a:t>
            </a:r>
            <a:r>
              <a:rPr lang="en-US" dirty="0">
                <a:solidFill>
                  <a:schemeClr val="accent1">
                    <a:lumMod val="75000"/>
                  </a:schemeClr>
                </a:solidFill>
              </a:rPr>
              <a:t>)</a:t>
            </a:r>
          </a:p>
        </p:txBody>
      </p:sp>
      <p:sp>
        <p:nvSpPr>
          <p:cNvPr id="9" name="TextBox 8"/>
          <p:cNvSpPr txBox="1"/>
          <p:nvPr/>
        </p:nvSpPr>
        <p:spPr>
          <a:xfrm>
            <a:off x="495978" y="1047743"/>
            <a:ext cx="7327450" cy="1384995"/>
          </a:xfrm>
          <a:prstGeom prst="rect">
            <a:avLst/>
          </a:prstGeom>
          <a:noFill/>
        </p:spPr>
        <p:txBody>
          <a:bodyPr wrap="square" rtlCol="0">
            <a:spAutoFit/>
          </a:bodyPr>
          <a:lstStyle/>
          <a:p>
            <a:pPr marL="285750" indent="-285750">
              <a:buFont typeface="Wingdings" panose="05000000000000000000" pitchFamily="2" charset="2"/>
              <a:buChar char="ü"/>
            </a:pPr>
            <a:r>
              <a:rPr lang="el-GR" dirty="0">
                <a:solidFill>
                  <a:schemeClr val="accent1">
                    <a:lumMod val="75000"/>
                  </a:schemeClr>
                </a:solidFill>
              </a:rPr>
              <a:t> </a:t>
            </a:r>
            <a:r>
              <a:rPr lang="en-US" b="1" dirty="0">
                <a:solidFill>
                  <a:schemeClr val="accent1">
                    <a:lumMod val="75000"/>
                  </a:schemeClr>
                </a:solidFill>
              </a:rPr>
              <a:t>FedProx</a:t>
            </a:r>
            <a:r>
              <a:rPr lang="en-US" dirty="0">
                <a:solidFill>
                  <a:schemeClr val="accent1">
                    <a:lumMod val="75000"/>
                  </a:schemeClr>
                </a:solidFill>
              </a:rPr>
              <a:t> (Li et al. 2019 </a:t>
            </a:r>
            <a:r>
              <a:rPr lang="en-US" dirty="0" smtClean="0">
                <a:solidFill>
                  <a:schemeClr val="accent1">
                    <a:lumMod val="75000"/>
                  </a:schemeClr>
                </a:solidFill>
              </a:rPr>
              <a:t>[10]): </a:t>
            </a:r>
            <a:r>
              <a:rPr lang="el-GR" dirty="0">
                <a:solidFill>
                  <a:schemeClr val="accent1">
                    <a:lumMod val="75000"/>
                  </a:schemeClr>
                </a:solidFill>
              </a:rPr>
              <a:t>τροποποίηση του</a:t>
            </a:r>
            <a:r>
              <a:rPr lang="en-US" dirty="0">
                <a:solidFill>
                  <a:schemeClr val="accent1">
                    <a:lumMod val="75000"/>
                  </a:schemeClr>
                </a:solidFill>
              </a:rPr>
              <a:t> Federated Averaging </a:t>
            </a:r>
            <a:r>
              <a:rPr lang="el-GR" dirty="0">
                <a:solidFill>
                  <a:schemeClr val="accent1">
                    <a:lumMod val="75000"/>
                  </a:schemeClr>
                </a:solidFill>
              </a:rPr>
              <a:t>για την καταπολέμηση της ετερογένειας των </a:t>
            </a:r>
            <a:r>
              <a:rPr lang="en-US" dirty="0">
                <a:solidFill>
                  <a:schemeClr val="accent1">
                    <a:lumMod val="75000"/>
                  </a:schemeClr>
                </a:solidFill>
              </a:rPr>
              <a:t>clients</a:t>
            </a:r>
            <a:r>
              <a:rPr lang="el-GR" dirty="0">
                <a:solidFill>
                  <a:schemeClr val="accent1">
                    <a:lumMod val="75000"/>
                  </a:schemeClr>
                </a:solidFill>
              </a:rPr>
              <a:t> (</a:t>
            </a:r>
            <a:r>
              <a:rPr lang="en-US" dirty="0">
                <a:solidFill>
                  <a:schemeClr val="accent1">
                    <a:lumMod val="75000"/>
                  </a:schemeClr>
                </a:solidFill>
                <a:hlinkClick r:id="rId2"/>
              </a:rPr>
              <a:t>https://github.com/litian96/FedProx</a:t>
            </a:r>
            <a:r>
              <a:rPr lang="el-GR" dirty="0">
                <a:solidFill>
                  <a:schemeClr val="accent1">
                    <a:lumMod val="75000"/>
                  </a:schemeClr>
                </a:solidFill>
              </a:rPr>
              <a:t>)</a:t>
            </a:r>
          </a:p>
          <a:p>
            <a:endParaRPr lang="el-GR" dirty="0">
              <a:solidFill>
                <a:schemeClr val="accent1">
                  <a:lumMod val="75000"/>
                </a:schemeClr>
              </a:solidFill>
            </a:endParaRPr>
          </a:p>
          <a:p>
            <a:pPr marL="285750" indent="-285750">
              <a:buFont typeface="Wingdings" panose="05000000000000000000" pitchFamily="2" charset="2"/>
              <a:buChar char="ü"/>
            </a:pPr>
            <a:r>
              <a:rPr lang="en-US" dirty="0">
                <a:solidFill>
                  <a:schemeClr val="accent1">
                    <a:lumMod val="75000"/>
                  </a:schemeClr>
                </a:solidFill>
              </a:rPr>
              <a:t> </a:t>
            </a:r>
            <a:r>
              <a:rPr lang="en-US" b="1" dirty="0">
                <a:solidFill>
                  <a:schemeClr val="accent1">
                    <a:lumMod val="75000"/>
                  </a:schemeClr>
                </a:solidFill>
              </a:rPr>
              <a:t>Federated Matching </a:t>
            </a:r>
            <a:r>
              <a:rPr lang="en-US" dirty="0">
                <a:solidFill>
                  <a:schemeClr val="accent1">
                    <a:lumMod val="75000"/>
                  </a:schemeClr>
                </a:solidFill>
              </a:rPr>
              <a:t>(Wang et al. 2020 [</a:t>
            </a:r>
            <a:r>
              <a:rPr lang="en-US" dirty="0" smtClean="0">
                <a:solidFill>
                  <a:schemeClr val="accent1">
                    <a:lumMod val="75000"/>
                  </a:schemeClr>
                </a:solidFill>
              </a:rPr>
              <a:t>11]</a:t>
            </a:r>
            <a:r>
              <a:rPr lang="el-GR" dirty="0">
                <a:solidFill>
                  <a:schemeClr val="accent1">
                    <a:lumMod val="75000"/>
                  </a:schemeClr>
                </a:solidFill>
              </a:rPr>
              <a:t>)</a:t>
            </a:r>
            <a:r>
              <a:rPr lang="en-US" dirty="0">
                <a:solidFill>
                  <a:schemeClr val="accent1">
                    <a:lumMod val="75000"/>
                  </a:schemeClr>
                </a:solidFill>
              </a:rPr>
              <a:t>:</a:t>
            </a:r>
            <a:r>
              <a:rPr lang="el-GR" dirty="0">
                <a:solidFill>
                  <a:schemeClr val="accent1">
                    <a:lumMod val="75000"/>
                  </a:schemeClr>
                </a:solidFill>
              </a:rPr>
              <a:t> καινούριος αλγόριθμος συμψηφισμού για την καταπολέμηση της ετερογένειας των δεδομένων (</a:t>
            </a:r>
            <a:r>
              <a:rPr lang="en-US" dirty="0">
                <a:solidFill>
                  <a:schemeClr val="accent1">
                    <a:lumMod val="75000"/>
                  </a:schemeClr>
                </a:solidFill>
                <a:hlinkClick r:id="rId3"/>
              </a:rPr>
              <a:t>https://github.com/IBM/FedMA</a:t>
            </a:r>
            <a:r>
              <a:rPr lang="el-GR" dirty="0">
                <a:solidFill>
                  <a:schemeClr val="accent1">
                    <a:lumMod val="75000"/>
                  </a:schemeClr>
                </a:solidFill>
              </a:rPr>
              <a:t>)</a:t>
            </a:r>
          </a:p>
        </p:txBody>
      </p:sp>
      <p:sp>
        <p:nvSpPr>
          <p:cNvPr id="10" name="TextBox 9"/>
          <p:cNvSpPr txBox="1"/>
          <p:nvPr/>
        </p:nvSpPr>
        <p:spPr>
          <a:xfrm>
            <a:off x="293913" y="2525071"/>
            <a:ext cx="4784273" cy="307777"/>
          </a:xfrm>
          <a:prstGeom prst="rect">
            <a:avLst/>
          </a:prstGeom>
          <a:noFill/>
        </p:spPr>
        <p:txBody>
          <a:bodyPr wrap="square" rtlCol="0">
            <a:spAutoFit/>
          </a:bodyPr>
          <a:lstStyle/>
          <a:p>
            <a:pPr>
              <a:buFont typeface="Wingdings" panose="05000000000000000000" pitchFamily="2" charset="2"/>
              <a:buChar char="v"/>
            </a:pPr>
            <a:r>
              <a:rPr lang="en-US" b="1" dirty="0"/>
              <a:t> </a:t>
            </a:r>
            <a:r>
              <a:rPr lang="en-US" b="1" dirty="0">
                <a:solidFill>
                  <a:schemeClr val="accent1">
                    <a:lumMod val="75000"/>
                  </a:schemeClr>
                </a:solidFill>
              </a:rPr>
              <a:t>Decentralized Federated </a:t>
            </a:r>
            <a:r>
              <a:rPr lang="en-US" b="1" dirty="0" smtClean="0">
                <a:solidFill>
                  <a:schemeClr val="accent1">
                    <a:lumMod val="75000"/>
                  </a:schemeClr>
                </a:solidFill>
              </a:rPr>
              <a:t>Learning</a:t>
            </a:r>
            <a:endParaRPr lang="en-US" b="1" dirty="0">
              <a:solidFill>
                <a:schemeClr val="accent1">
                  <a:lumMod val="75000"/>
                </a:schemeClr>
              </a:solidFill>
            </a:endParaRPr>
          </a:p>
        </p:txBody>
      </p:sp>
      <p:sp>
        <p:nvSpPr>
          <p:cNvPr id="4" name="TextBox 3"/>
          <p:cNvSpPr txBox="1"/>
          <p:nvPr/>
        </p:nvSpPr>
        <p:spPr>
          <a:xfrm>
            <a:off x="495978" y="2909791"/>
            <a:ext cx="4998568" cy="307777"/>
          </a:xfrm>
          <a:prstGeom prst="rect">
            <a:avLst/>
          </a:prstGeom>
          <a:noFill/>
        </p:spPr>
        <p:txBody>
          <a:bodyPr wrap="square" rtlCol="0">
            <a:spAutoFit/>
          </a:bodyPr>
          <a:lstStyle/>
          <a:p>
            <a:pPr marL="285750" indent="-285750">
              <a:buFont typeface="Wingdings" panose="05000000000000000000" pitchFamily="2" charset="2"/>
              <a:buChar char="ü"/>
            </a:pPr>
            <a:r>
              <a:rPr lang="el-GR" dirty="0" smtClean="0">
                <a:solidFill>
                  <a:schemeClr val="tx2">
                    <a:lumMod val="75000"/>
                  </a:schemeClr>
                </a:solidFill>
              </a:rPr>
              <a:t>αποδοτικότερη </a:t>
            </a:r>
            <a:r>
              <a:rPr lang="el-GR" dirty="0">
                <a:solidFill>
                  <a:schemeClr val="tx2">
                    <a:lumMod val="75000"/>
                  </a:schemeClr>
                </a:solidFill>
              </a:rPr>
              <a:t>χρήση του bandwidth του δικτύου</a:t>
            </a:r>
            <a:endParaRPr lang="en-US" dirty="0">
              <a:solidFill>
                <a:schemeClr val="tx2">
                  <a:lumMod val="75000"/>
                </a:schemeClr>
              </a:solidFill>
            </a:endParaRPr>
          </a:p>
        </p:txBody>
      </p:sp>
      <p:sp>
        <p:nvSpPr>
          <p:cNvPr id="5" name="TextBox 4"/>
          <p:cNvSpPr txBox="1"/>
          <p:nvPr/>
        </p:nvSpPr>
        <p:spPr>
          <a:xfrm>
            <a:off x="495978" y="3356068"/>
            <a:ext cx="3741268" cy="523220"/>
          </a:xfrm>
          <a:prstGeom prst="rect">
            <a:avLst/>
          </a:prstGeom>
          <a:noFill/>
        </p:spPr>
        <p:txBody>
          <a:bodyPr wrap="square" rtlCol="0">
            <a:spAutoFit/>
          </a:bodyPr>
          <a:lstStyle/>
          <a:p>
            <a:pPr marL="285750" indent="-285750">
              <a:buFont typeface="Wingdings" panose="05000000000000000000" pitchFamily="2" charset="2"/>
              <a:buChar char="Ø"/>
            </a:pPr>
            <a:r>
              <a:rPr lang="el-GR" dirty="0">
                <a:solidFill>
                  <a:schemeClr val="tx2">
                    <a:lumMod val="75000"/>
                  </a:schemeClr>
                </a:solidFill>
              </a:rPr>
              <a:t>Οι </a:t>
            </a:r>
            <a:r>
              <a:rPr lang="en-US" dirty="0">
                <a:solidFill>
                  <a:schemeClr val="tx2">
                    <a:lumMod val="75000"/>
                  </a:schemeClr>
                </a:solidFill>
              </a:rPr>
              <a:t>Lalitha et al. </a:t>
            </a:r>
            <a:r>
              <a:rPr lang="en-US" dirty="0" smtClean="0">
                <a:solidFill>
                  <a:schemeClr val="tx2">
                    <a:lumMod val="75000"/>
                  </a:schemeClr>
                </a:solidFill>
              </a:rPr>
              <a:t>[</a:t>
            </a:r>
            <a:r>
              <a:rPr lang="en-US" dirty="0">
                <a:solidFill>
                  <a:schemeClr val="tx2">
                    <a:lumMod val="75000"/>
                  </a:schemeClr>
                </a:solidFill>
              </a:rPr>
              <a:t>9</a:t>
            </a:r>
            <a:r>
              <a:rPr lang="en-US" dirty="0" smtClean="0">
                <a:solidFill>
                  <a:schemeClr val="tx2">
                    <a:lumMod val="75000"/>
                  </a:schemeClr>
                </a:solidFill>
              </a:rPr>
              <a:t>] </a:t>
            </a:r>
            <a:r>
              <a:rPr lang="el-GR" dirty="0">
                <a:solidFill>
                  <a:schemeClr val="tx2">
                    <a:lumMod val="75000"/>
                  </a:schemeClr>
                </a:solidFill>
              </a:rPr>
              <a:t>πρότειναν</a:t>
            </a:r>
            <a:r>
              <a:rPr lang="en-US" dirty="0">
                <a:solidFill>
                  <a:schemeClr val="tx2">
                    <a:lumMod val="75000"/>
                  </a:schemeClr>
                </a:solidFill>
              </a:rPr>
              <a:t>:</a:t>
            </a:r>
          </a:p>
          <a:p>
            <a:endParaRPr lang="en-US" dirty="0">
              <a:solidFill>
                <a:schemeClr val="tx2">
                  <a:lumMod val="75000"/>
                </a:schemeClr>
              </a:solidFill>
            </a:endParaRPr>
          </a:p>
        </p:txBody>
      </p:sp>
      <p:sp>
        <p:nvSpPr>
          <p:cNvPr id="6" name="TextBox 5"/>
          <p:cNvSpPr txBox="1"/>
          <p:nvPr/>
        </p:nvSpPr>
        <p:spPr>
          <a:xfrm>
            <a:off x="773564" y="3617678"/>
            <a:ext cx="5621093" cy="738664"/>
          </a:xfrm>
          <a:prstGeom prst="rect">
            <a:avLst/>
          </a:prstGeom>
          <a:noFill/>
        </p:spPr>
        <p:txBody>
          <a:bodyPr wrap="square" rtlCol="0">
            <a:spAutoFit/>
          </a:bodyPr>
          <a:lstStyle/>
          <a:p>
            <a:r>
              <a:rPr lang="el-GR" dirty="0">
                <a:solidFill>
                  <a:schemeClr val="tx2">
                    <a:lumMod val="75000"/>
                  </a:schemeClr>
                </a:solidFill>
              </a:rPr>
              <a:t>Κάθε </a:t>
            </a:r>
            <a:r>
              <a:rPr lang="en-US" dirty="0">
                <a:solidFill>
                  <a:schemeClr val="tx2">
                    <a:lumMod val="75000"/>
                  </a:schemeClr>
                </a:solidFill>
              </a:rPr>
              <a:t>client </a:t>
            </a:r>
            <a:r>
              <a:rPr lang="el-GR" dirty="0">
                <a:solidFill>
                  <a:schemeClr val="tx2">
                    <a:lumMod val="75000"/>
                  </a:schemeClr>
                </a:solidFill>
              </a:rPr>
              <a:t>εκπαιδεύει τοπικά το μοντέλο του πάνω στα δεδομένα που διαθέτει και μετά συμψηφίζει το μοντέλο αυτό με των γειτονικών </a:t>
            </a:r>
            <a:r>
              <a:rPr lang="en-US" dirty="0">
                <a:solidFill>
                  <a:schemeClr val="tx2">
                    <a:lumMod val="75000"/>
                  </a:schemeClr>
                </a:solidFill>
              </a:rPr>
              <a:t>clients </a:t>
            </a:r>
            <a:r>
              <a:rPr lang="el-GR" dirty="0">
                <a:solidFill>
                  <a:schemeClr val="tx2">
                    <a:lumMod val="75000"/>
                  </a:schemeClr>
                </a:solidFill>
              </a:rPr>
              <a:t>που απέχουν 1 </a:t>
            </a:r>
            <a:r>
              <a:rPr lang="en-US" dirty="0">
                <a:solidFill>
                  <a:schemeClr val="tx2">
                    <a:lumMod val="75000"/>
                  </a:schemeClr>
                </a:solidFill>
              </a:rPr>
              <a:t>hop (</a:t>
            </a:r>
            <a:r>
              <a:rPr lang="el-GR" dirty="0">
                <a:solidFill>
                  <a:schemeClr val="tx2">
                    <a:lumMod val="75000"/>
                  </a:schemeClr>
                </a:solidFill>
              </a:rPr>
              <a:t>τακτική </a:t>
            </a:r>
            <a:r>
              <a:rPr lang="en-US" dirty="0">
                <a:solidFill>
                  <a:schemeClr val="tx2">
                    <a:lumMod val="75000"/>
                  </a:schemeClr>
                </a:solidFill>
              </a:rPr>
              <a:t>gossip).</a:t>
            </a:r>
          </a:p>
        </p:txBody>
      </p:sp>
      <p:sp>
        <p:nvSpPr>
          <p:cNvPr id="11" name="TextBox 10"/>
          <p:cNvSpPr txBox="1"/>
          <p:nvPr/>
        </p:nvSpPr>
        <p:spPr>
          <a:xfrm>
            <a:off x="495977" y="4402508"/>
            <a:ext cx="5898679" cy="523220"/>
          </a:xfrm>
          <a:prstGeom prst="rect">
            <a:avLst/>
          </a:prstGeom>
          <a:noFill/>
        </p:spPr>
        <p:txBody>
          <a:bodyPr wrap="square" rtlCol="0">
            <a:spAutoFit/>
          </a:bodyPr>
          <a:lstStyle/>
          <a:p>
            <a:pPr marL="285750" indent="-285750">
              <a:buFont typeface="Wingdings" panose="05000000000000000000" pitchFamily="2" charset="2"/>
              <a:buChar char="Ø"/>
            </a:pPr>
            <a:r>
              <a:rPr lang="el-GR" dirty="0" smtClean="0">
                <a:solidFill>
                  <a:schemeClr val="tx2">
                    <a:lumMod val="75000"/>
                  </a:schemeClr>
                </a:solidFill>
              </a:rPr>
              <a:t>Ενδιαφέρουσα θα ήταν η μελέτη για διατήρηση της αξιοπιστίας ενός τέτοιου συστήματος εκπαίδευσης με την τεχνολογία </a:t>
            </a:r>
            <a:r>
              <a:rPr lang="en-US" b="1" dirty="0" smtClean="0">
                <a:solidFill>
                  <a:schemeClr val="tx2">
                    <a:lumMod val="75000"/>
                  </a:schemeClr>
                </a:solidFill>
              </a:rPr>
              <a:t>Blockchain</a:t>
            </a:r>
            <a:endParaRPr lang="en-US" b="1" dirty="0">
              <a:solidFill>
                <a:schemeClr val="tx2">
                  <a:lumMod val="75000"/>
                </a:schemeClr>
              </a:solidFill>
            </a:endParaRPr>
          </a:p>
        </p:txBody>
      </p:sp>
    </p:spTree>
    <p:extLst>
      <p:ext uri="{BB962C8B-B14F-4D97-AF65-F5344CB8AC3E}">
        <p14:creationId xmlns:p14="http://schemas.microsoft.com/office/powerpoint/2010/main" val="42356593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37000">
              <a:schemeClr val="accent4">
                <a:tint val="37000"/>
                <a:satMod val="300000"/>
              </a:schemeClr>
            </a:gs>
            <a:gs pos="0">
              <a:schemeClr val="accent6"/>
            </a:gs>
          </a:gsLst>
          <a:lin ang="18900000" scaled="1"/>
          <a:tileRect/>
        </a:gradFill>
        <a:effectLst/>
      </p:bgPr>
    </p:bg>
    <p:spTree>
      <p:nvGrpSpPr>
        <p:cNvPr id="1" name=""/>
        <p:cNvGrpSpPr/>
        <p:nvPr/>
      </p:nvGrpSpPr>
      <p:grpSpPr>
        <a:xfrm>
          <a:off x="0" y="0"/>
          <a:ext cx="0" cy="0"/>
          <a:chOff x="0" y="0"/>
          <a:chExt cx="0" cy="0"/>
        </a:xfrm>
      </p:grpSpPr>
      <p:pic>
        <p:nvPicPr>
          <p:cNvPr id="7" name="Εικόνα 6"/>
          <p:cNvPicPr>
            <a:picLocks noChangeAspect="1"/>
          </p:cNvPicPr>
          <p:nvPr/>
        </p:nvPicPr>
        <p:blipFill>
          <a:blip r:embed="rId2"/>
          <a:stretch>
            <a:fillRect/>
          </a:stretch>
        </p:blipFill>
        <p:spPr>
          <a:xfrm>
            <a:off x="619123" y="204106"/>
            <a:ext cx="5794699" cy="1796143"/>
          </a:xfrm>
          <a:prstGeom prst="rect">
            <a:avLst/>
          </a:prstGeom>
        </p:spPr>
      </p:pic>
      <p:pic>
        <p:nvPicPr>
          <p:cNvPr id="9" name="Εικόνα 8"/>
          <p:cNvPicPr>
            <a:picLocks noChangeAspect="1"/>
          </p:cNvPicPr>
          <p:nvPr/>
        </p:nvPicPr>
        <p:blipFill>
          <a:blip r:embed="rId3"/>
          <a:stretch>
            <a:fillRect/>
          </a:stretch>
        </p:blipFill>
        <p:spPr>
          <a:xfrm>
            <a:off x="4094484" y="2096180"/>
            <a:ext cx="4638675" cy="1685925"/>
          </a:xfrm>
          <a:prstGeom prst="rect">
            <a:avLst/>
          </a:prstGeom>
        </p:spPr>
      </p:pic>
    </p:spTree>
    <p:extLst>
      <p:ext uri="{BB962C8B-B14F-4D97-AF65-F5344CB8AC3E}">
        <p14:creationId xmlns:p14="http://schemas.microsoft.com/office/powerpoint/2010/main" val="3241912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1"/>
        <p:cNvGrpSpPr/>
        <p:nvPr/>
      </p:nvGrpSpPr>
      <p:grpSpPr>
        <a:xfrm>
          <a:off x="0" y="0"/>
          <a:ext cx="0" cy="0"/>
          <a:chOff x="0" y="0"/>
          <a:chExt cx="0" cy="0"/>
        </a:xfrm>
      </p:grpSpPr>
      <p:sp>
        <p:nvSpPr>
          <p:cNvPr id="3934" name="Google Shape;3934;p6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2" name="Θέση κειμένου 1"/>
          <p:cNvSpPr>
            <a:spLocks noGrp="1"/>
          </p:cNvSpPr>
          <p:nvPr>
            <p:ph type="body" idx="1"/>
          </p:nvPr>
        </p:nvSpPr>
        <p:spPr>
          <a:xfrm>
            <a:off x="722600" y="989454"/>
            <a:ext cx="3614100" cy="3990761"/>
          </a:xfrm>
        </p:spPr>
        <p:txBody>
          <a:bodyPr/>
          <a:lstStyle/>
          <a:p>
            <a:pPr marL="139700" indent="0">
              <a:buNone/>
            </a:pPr>
            <a:r>
              <a:rPr lang="en-US" sz="900" b="1" dirty="0">
                <a:hlinkClick r:id="rId3" action="ppaction://hlinksldjump"/>
              </a:rPr>
              <a:t>[1]</a:t>
            </a:r>
            <a:r>
              <a:rPr lang="en-US" sz="900" b="1" dirty="0"/>
              <a:t> </a:t>
            </a:r>
            <a:r>
              <a:rPr lang="en-US" sz="900" dirty="0"/>
              <a:t>S. Krishnan, T. Taylor, F. Monrose and J. McHugh. </a:t>
            </a:r>
            <a:r>
              <a:rPr lang="en-US" sz="900" i="1" dirty="0"/>
              <a:t>Crossing the threshold: Detecting network malfeasance via sequential hypothesis testing. 43rd Annual IEEE/IFIP International Conference on Dependable Systems and Networks (DSN)</a:t>
            </a:r>
            <a:r>
              <a:rPr lang="en-US" sz="900" dirty="0"/>
              <a:t>, 2013.</a:t>
            </a:r>
          </a:p>
          <a:p>
            <a:pPr marL="139700" indent="0">
              <a:buNone/>
            </a:pPr>
            <a:endParaRPr lang="en-US" sz="900" dirty="0"/>
          </a:p>
          <a:p>
            <a:pPr marL="139700" indent="0">
              <a:buNone/>
            </a:pPr>
            <a:r>
              <a:rPr lang="en-US" sz="900" dirty="0" smtClean="0">
                <a:hlinkClick r:id="rId4" action="ppaction://hlinksldjump"/>
              </a:rPr>
              <a:t>[2]</a:t>
            </a:r>
            <a:r>
              <a:rPr lang="en-US" sz="900" dirty="0" smtClean="0"/>
              <a:t> </a:t>
            </a:r>
            <a:r>
              <a:rPr lang="en-US" sz="900" dirty="0"/>
              <a:t>Jonathan Woodbridge, Hyrum S. Anderson, Anjum Ahuja and Daniel Grant. </a:t>
            </a:r>
            <a:r>
              <a:rPr lang="en-US" sz="900" i="1" dirty="0"/>
              <a:t>Predicting Domain Generation Algorithms with Long Short-Term Memory Networks</a:t>
            </a:r>
            <a:r>
              <a:rPr lang="en-US" sz="900" dirty="0"/>
              <a:t>, Endgame Inc., 2016. arXiv:1611.00791 [cs.CR] </a:t>
            </a:r>
            <a:r>
              <a:rPr lang="en-US" sz="900" dirty="0">
                <a:hlinkClick r:id="rId5"/>
              </a:rPr>
              <a:t>https://arxiv.org/abs/1611.00791</a:t>
            </a:r>
            <a:r>
              <a:rPr lang="en-US" sz="900" dirty="0" smtClean="0"/>
              <a:t>.</a:t>
            </a:r>
          </a:p>
          <a:p>
            <a:pPr marL="139700" indent="0">
              <a:buNone/>
            </a:pPr>
            <a:endParaRPr lang="en-US" sz="900" dirty="0"/>
          </a:p>
          <a:p>
            <a:pPr marL="139700" indent="0">
              <a:buNone/>
            </a:pPr>
            <a:r>
              <a:rPr lang="en-US" sz="900" dirty="0" smtClean="0">
                <a:hlinkClick r:id="rId4" action="ppaction://hlinksldjump"/>
              </a:rPr>
              <a:t>[3]</a:t>
            </a:r>
            <a:r>
              <a:rPr lang="en-US" sz="900" dirty="0" smtClean="0"/>
              <a:t> </a:t>
            </a:r>
            <a:r>
              <a:rPr lang="en-US" sz="900" dirty="0"/>
              <a:t>Bin Yu, Daniel L. Gray, Jie Pan, Martine De Cock and Anderson C. A. Nascimento. </a:t>
            </a:r>
            <a:r>
              <a:rPr lang="en-US" sz="900" i="1" dirty="0"/>
              <a:t>Inline DGA Detection with Deep Networks. 2017 IEEE International Conference on Data Mining Workshops</a:t>
            </a:r>
            <a:r>
              <a:rPr lang="en-US" sz="900" dirty="0"/>
              <a:t>, 2017.</a:t>
            </a:r>
          </a:p>
          <a:p>
            <a:pPr marL="139700" indent="0">
              <a:buNone/>
            </a:pPr>
            <a:endParaRPr lang="en-US" sz="900" dirty="0"/>
          </a:p>
          <a:p>
            <a:pPr marL="139700" indent="0">
              <a:buNone/>
            </a:pPr>
            <a:r>
              <a:rPr lang="en-US" sz="900" dirty="0" smtClean="0">
                <a:hlinkClick r:id="rId4" action="ppaction://hlinksldjump"/>
              </a:rPr>
              <a:t>[4]</a:t>
            </a:r>
            <a:r>
              <a:rPr lang="en-US" sz="900" dirty="0" smtClean="0"/>
              <a:t> </a:t>
            </a:r>
            <a:r>
              <a:rPr lang="en-US" sz="900" dirty="0"/>
              <a:t>R. R. Curtin, A. B. Gardner, S. Grzonkowski, A. Kleymenov and A. Mosquera. </a:t>
            </a:r>
            <a:r>
              <a:rPr lang="en-US" sz="900" i="1" dirty="0"/>
              <a:t>Detecting DGA domains with recurrent neural networks and side information. 14th International Conference on Availability, Reliability and Security (ARES 2019)</a:t>
            </a:r>
            <a:r>
              <a:rPr lang="en-US" sz="900" dirty="0"/>
              <a:t>, 2019.</a:t>
            </a:r>
          </a:p>
          <a:p>
            <a:pPr marL="139700" indent="0">
              <a:buNone/>
            </a:pPr>
            <a:endParaRPr lang="en-US" sz="900" dirty="0"/>
          </a:p>
          <a:p>
            <a:pPr marL="139700" indent="0">
              <a:buNone/>
            </a:pPr>
            <a:r>
              <a:rPr lang="en-US" sz="900" dirty="0" smtClean="0">
                <a:hlinkClick r:id="rId6" action="ppaction://hlinksldjump"/>
              </a:rPr>
              <a:t>[5]</a:t>
            </a:r>
            <a:r>
              <a:rPr lang="en-US" sz="900" dirty="0" smtClean="0"/>
              <a:t> </a:t>
            </a:r>
            <a:r>
              <a:rPr lang="en-US" sz="900" dirty="0"/>
              <a:t>Conficker Working Group. </a:t>
            </a:r>
            <a:r>
              <a:rPr lang="en-US" sz="900" i="1" dirty="0"/>
              <a:t>Conficker Working Group: Lessons Learned</a:t>
            </a:r>
            <a:r>
              <a:rPr lang="en-US" sz="900" dirty="0"/>
              <a:t>, Conficker Working Group, 2011. </a:t>
            </a:r>
            <a:r>
              <a:rPr lang="en-US" sz="900" dirty="0">
                <a:hlinkClick r:id="rId7"/>
              </a:rPr>
              <a:t>http://docplayer.net/16497189-Conficker-working-grouplessons learned.html</a:t>
            </a:r>
            <a:r>
              <a:rPr lang="en-US" sz="900" dirty="0"/>
              <a:t>.</a:t>
            </a:r>
          </a:p>
          <a:p>
            <a:pPr marL="139700" indent="0">
              <a:buNone/>
            </a:pPr>
            <a:endParaRPr lang="en-US" sz="900" dirty="0"/>
          </a:p>
        </p:txBody>
      </p:sp>
      <p:sp>
        <p:nvSpPr>
          <p:cNvPr id="3" name="Θέση κειμένου 2"/>
          <p:cNvSpPr>
            <a:spLocks noGrp="1"/>
          </p:cNvSpPr>
          <p:nvPr>
            <p:ph type="body" idx="2"/>
          </p:nvPr>
        </p:nvSpPr>
        <p:spPr>
          <a:xfrm>
            <a:off x="4944462" y="989455"/>
            <a:ext cx="3750502" cy="3990760"/>
          </a:xfrm>
        </p:spPr>
        <p:txBody>
          <a:bodyPr/>
          <a:lstStyle/>
          <a:p>
            <a:pPr marL="139700" indent="0">
              <a:buNone/>
            </a:pPr>
            <a:r>
              <a:rPr lang="en-US" sz="900" dirty="0" smtClean="0">
                <a:hlinkClick r:id="rId8" action="ppaction://hlinksldjump"/>
              </a:rPr>
              <a:t>[</a:t>
            </a:r>
            <a:r>
              <a:rPr lang="en-US" sz="900" dirty="0">
                <a:hlinkClick r:id="rId8" action="ppaction://hlinksldjump"/>
              </a:rPr>
              <a:t>6</a:t>
            </a:r>
            <a:r>
              <a:rPr lang="en-US" sz="900" dirty="0" smtClean="0">
                <a:hlinkClick r:id="rId8" action="ppaction://hlinksldjump"/>
              </a:rPr>
              <a:t>]</a:t>
            </a:r>
            <a:r>
              <a:rPr lang="en-US" sz="900" dirty="0" smtClean="0"/>
              <a:t> </a:t>
            </a:r>
            <a:r>
              <a:rPr lang="en-US" sz="900" dirty="0"/>
              <a:t>H. B. McMahan, E. Moore, D. Ramage, S. Hampson and B. A. Arcas. </a:t>
            </a:r>
            <a:r>
              <a:rPr lang="en-US" sz="900" i="1" dirty="0"/>
              <a:t>Communication efficient learning of deep networks from decentralized data. In Proc. of the 20th International Conference on Artificial Intelligence and Statistics</a:t>
            </a:r>
            <a:r>
              <a:rPr lang="en-US" sz="900" dirty="0"/>
              <a:t>, 2016.</a:t>
            </a:r>
          </a:p>
          <a:p>
            <a:pPr marL="139700" indent="0">
              <a:buNone/>
            </a:pPr>
            <a:endParaRPr lang="en-US" sz="900" dirty="0"/>
          </a:p>
          <a:p>
            <a:pPr marL="139700" indent="0">
              <a:buNone/>
            </a:pPr>
            <a:r>
              <a:rPr lang="en-US" sz="900" dirty="0" smtClean="0">
                <a:hlinkClick r:id="rId8" action="ppaction://hlinksldjump"/>
              </a:rPr>
              <a:t>[</a:t>
            </a:r>
            <a:r>
              <a:rPr lang="en-US" sz="900" dirty="0">
                <a:hlinkClick r:id="rId8" action="ppaction://hlinksldjump"/>
              </a:rPr>
              <a:t>7</a:t>
            </a:r>
            <a:r>
              <a:rPr lang="en-US" sz="900" dirty="0" smtClean="0">
                <a:hlinkClick r:id="rId8" action="ppaction://hlinksldjump"/>
              </a:rPr>
              <a:t>] </a:t>
            </a:r>
            <a:r>
              <a:rPr lang="en-US" sz="900" dirty="0"/>
              <a:t>T. Yang, G. Andrew, H. E. Haicheng Sun, W. Li, N. Kong, D. Ramage and F. Beaufays. </a:t>
            </a:r>
            <a:r>
              <a:rPr lang="en-US" sz="900" i="1" dirty="0"/>
              <a:t>APPLIED FEDERATED LEARNING: IMPROVING GOOGLE KEYBOARD QUERY SUGGESTIONS</a:t>
            </a:r>
            <a:r>
              <a:rPr lang="en-US" sz="900" dirty="0"/>
              <a:t>, Google LLC, 2018. https://arxiv.org/abs/1812.02903.</a:t>
            </a:r>
          </a:p>
          <a:p>
            <a:pPr marL="139700" indent="0">
              <a:buNone/>
            </a:pPr>
            <a:endParaRPr lang="en-US" sz="900" dirty="0"/>
          </a:p>
          <a:p>
            <a:pPr marL="139700" indent="0">
              <a:buNone/>
            </a:pPr>
            <a:r>
              <a:rPr lang="en-US" sz="900" dirty="0" smtClean="0">
                <a:hlinkClick r:id="rId9" action="ppaction://hlinksldjump"/>
              </a:rPr>
              <a:t>[</a:t>
            </a:r>
            <a:r>
              <a:rPr lang="en-US" sz="900" dirty="0">
                <a:hlinkClick r:id="rId9" action="ppaction://hlinksldjump"/>
              </a:rPr>
              <a:t>8</a:t>
            </a:r>
            <a:r>
              <a:rPr lang="en-US" sz="900" dirty="0" smtClean="0">
                <a:hlinkClick r:id="rId9" action="ppaction://hlinksldjump"/>
              </a:rPr>
              <a:t>] </a:t>
            </a:r>
            <a:r>
              <a:rPr lang="en-US" sz="900" dirty="0"/>
              <a:t>Catania, Carlos &amp; García, Sebastián &amp; Torres, Pablo. (2018). An Analysis of Convolutional Neural Networksfor detecting DGA. 10.13140/RG.2.2.11771.16165. </a:t>
            </a:r>
            <a:endParaRPr lang="en-US" sz="900" dirty="0" smtClean="0"/>
          </a:p>
          <a:p>
            <a:pPr marL="139700" indent="0">
              <a:buNone/>
            </a:pPr>
            <a:endParaRPr lang="en-US" sz="900" dirty="0"/>
          </a:p>
          <a:p>
            <a:pPr marL="139700" indent="0">
              <a:buNone/>
            </a:pPr>
            <a:r>
              <a:rPr lang="en-US" sz="900" dirty="0" smtClean="0"/>
              <a:t>[</a:t>
            </a:r>
            <a:r>
              <a:rPr lang="en-US" sz="900" dirty="0"/>
              <a:t>9</a:t>
            </a:r>
            <a:r>
              <a:rPr lang="en-US" sz="900" dirty="0" smtClean="0"/>
              <a:t>] </a:t>
            </a:r>
            <a:r>
              <a:rPr lang="en-US" sz="900" dirty="0"/>
              <a:t>Osman Kilinc Yongxi Lu Tara Javidi Anusha Lalitha, Xinghan Wang and Farinaz Koushanfar. Decentralized Bayesian Learning over Graphs, Department of ElectricalComputer Engineering, University of California, San Diego, USA, 2019.https://arxiv.org/abs/1905.10466.</a:t>
            </a:r>
          </a:p>
          <a:p>
            <a:pPr marL="139700" indent="0">
              <a:buNone/>
            </a:pPr>
            <a:endParaRPr lang="en-US" sz="900" dirty="0"/>
          </a:p>
          <a:p>
            <a:pPr marL="139700" indent="0">
              <a:buNone/>
            </a:pPr>
            <a:r>
              <a:rPr lang="en-US" sz="900" dirty="0"/>
              <a:t>[</a:t>
            </a:r>
            <a:r>
              <a:rPr lang="en-US" sz="900" dirty="0" smtClean="0"/>
              <a:t>10] </a:t>
            </a:r>
            <a:r>
              <a:rPr lang="en-US" sz="900" dirty="0"/>
              <a:t>T. Li, A. Kumar, S. M. Zaheer, M. Sanjabi, A. Talwalkar and V. Smith. Federated Optimization in Heterogeneous Networks</a:t>
            </a:r>
            <a:r>
              <a:rPr lang="en-US" sz="900" dirty="0" smtClean="0"/>
              <a:t>. In </a:t>
            </a:r>
            <a:r>
              <a:rPr lang="en-US" sz="900" dirty="0"/>
              <a:t>Proc. of the 3rd MLSys Conference, 2019.</a:t>
            </a:r>
          </a:p>
          <a:p>
            <a:pPr marL="139700" indent="0">
              <a:buNone/>
            </a:pPr>
            <a:endParaRPr lang="en-US" sz="900" dirty="0"/>
          </a:p>
          <a:p>
            <a:pPr marL="139700" indent="0">
              <a:buNone/>
            </a:pPr>
            <a:r>
              <a:rPr lang="en-US" sz="900" dirty="0"/>
              <a:t>[</a:t>
            </a:r>
            <a:r>
              <a:rPr lang="en-US" sz="900" dirty="0" smtClean="0"/>
              <a:t>11] </a:t>
            </a:r>
            <a:r>
              <a:rPr lang="en-US" sz="900" dirty="0"/>
              <a:t>Hongyi Wang, Mikhail Yurochkin, Yuekai Sun, Dimitris Papailiopoulos and Yasaman Khazaeni. Federated Learning with Matched Averaging. In Proc. of the 38th Annual IEEE International Conference on Computer Communications (INFOCOM 2019), 2019.</a:t>
            </a:r>
          </a:p>
          <a:p>
            <a:pPr marL="139700" indent="0">
              <a:buNone/>
            </a:pPr>
            <a:endParaRPr lang="en-US" sz="900" dirty="0"/>
          </a:p>
          <a:p>
            <a:pPr marL="139700" indent="0">
              <a:buNone/>
            </a:pPr>
            <a:endParaRPr lang="en-US" sz="900" dirty="0"/>
          </a:p>
          <a:p>
            <a:pPr marL="139700" indent="0">
              <a:buNone/>
            </a:pPr>
            <a:endParaRPr lang="en-US" sz="900" dirty="0"/>
          </a:p>
          <a:p>
            <a:pPr marL="139700" indent="0">
              <a:buNone/>
            </a:pPr>
            <a:endParaRPr lang="en-US" sz="900" dirty="0"/>
          </a:p>
          <a:p>
            <a:pPr marL="139700" indent="0">
              <a:buNone/>
            </a:pPr>
            <a:endParaRPr lang="en-US" sz="9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gs>
            <a:gs pos="17000">
              <a:schemeClr val="bg1"/>
            </a:gs>
          </a:gsLst>
          <a:lin ang="5400000" scaled="1"/>
          <a:tileRect/>
        </a:gradFill>
        <a:effectLst/>
      </p:bgPr>
    </p:bg>
    <p:spTree>
      <p:nvGrpSpPr>
        <p:cNvPr id="1" name=""/>
        <p:cNvGrpSpPr/>
        <p:nvPr/>
      </p:nvGrpSpPr>
      <p:grpSpPr>
        <a:xfrm>
          <a:off x="0" y="0"/>
          <a:ext cx="0" cy="0"/>
          <a:chOff x="0" y="0"/>
          <a:chExt cx="0" cy="0"/>
        </a:xfrm>
      </p:grpSpPr>
      <p:sp>
        <p:nvSpPr>
          <p:cNvPr id="2" name="Θέση κειμένου 1"/>
          <p:cNvSpPr>
            <a:spLocks noGrp="1"/>
          </p:cNvSpPr>
          <p:nvPr>
            <p:ph type="body" idx="1"/>
          </p:nvPr>
        </p:nvSpPr>
        <p:spPr>
          <a:xfrm>
            <a:off x="396297" y="667920"/>
            <a:ext cx="3458220" cy="3313125"/>
          </a:xfrm>
        </p:spPr>
        <p:txBody>
          <a:bodyPr/>
          <a:lstStyle/>
          <a:p>
            <a:pPr>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Botnet</a:t>
            </a:r>
            <a:r>
              <a:rPr lang="en-US" sz="1400" dirty="0">
                <a:latin typeface="Times New Roman" panose="02020603050405020304" pitchFamily="18" charset="0"/>
                <a:cs typeface="Times New Roman" panose="02020603050405020304" pitchFamily="18" charset="0"/>
              </a:rPr>
              <a:t>: </a:t>
            </a:r>
            <a:r>
              <a:rPr lang="el-GR" sz="1400" dirty="0">
                <a:latin typeface="Times New Roman" panose="02020603050405020304" pitchFamily="18" charset="0"/>
                <a:cs typeface="Times New Roman" panose="02020603050405020304" pitchFamily="18" charset="0"/>
              </a:rPr>
              <a:t>Δίκτυο από </a:t>
            </a:r>
            <a:r>
              <a:rPr lang="en-US" sz="1400" dirty="0">
                <a:latin typeface="Times New Roman" panose="02020603050405020304" pitchFamily="18" charset="0"/>
                <a:cs typeface="Times New Roman" panose="02020603050405020304" pitchFamily="18" charset="0"/>
              </a:rPr>
              <a:t>bots</a:t>
            </a:r>
            <a:endParaRPr lang="el-GR"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l-GR"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Bot</a:t>
            </a:r>
            <a:r>
              <a:rPr lang="en-US" sz="1400" dirty="0">
                <a:latin typeface="Times New Roman" panose="02020603050405020304" pitchFamily="18" charset="0"/>
                <a:cs typeface="Times New Roman" panose="02020603050405020304" pitchFamily="18" charset="0"/>
              </a:rPr>
              <a:t>: </a:t>
            </a:r>
            <a:r>
              <a:rPr lang="el-GR" sz="1400" dirty="0">
                <a:latin typeface="Times New Roman" panose="02020603050405020304" pitchFamily="18" charset="0"/>
                <a:cs typeface="Times New Roman" panose="02020603050405020304" pitchFamily="18" charset="0"/>
              </a:rPr>
              <a:t>Συσκευή μολυσμένη με κακόβουλο λογισμικό </a:t>
            </a:r>
            <a:r>
              <a:rPr lang="en-US" sz="1400" dirty="0">
                <a:latin typeface="Times New Roman" panose="02020603050405020304" pitchFamily="18" charset="0"/>
                <a:cs typeface="Times New Roman" panose="02020603050405020304" pitchFamily="18" charset="0"/>
              </a:rPr>
              <a:t>malware </a:t>
            </a:r>
            <a:r>
              <a:rPr lang="el-GR" sz="1400" dirty="0">
                <a:latin typeface="Times New Roman" panose="02020603050405020304" pitchFamily="18" charset="0"/>
                <a:cs typeface="Times New Roman" panose="02020603050405020304" pitchFamily="18" charset="0"/>
              </a:rPr>
              <a:t>και πρόσβαση στο </a:t>
            </a:r>
            <a:r>
              <a:rPr lang="en-US" sz="1400" dirty="0" smtClean="0">
                <a:latin typeface="Times New Roman" panose="02020603050405020304" pitchFamily="18" charset="0"/>
                <a:cs typeface="Times New Roman" panose="02020603050405020304" pitchFamily="18" charset="0"/>
              </a:rPr>
              <a:t>Internet</a:t>
            </a:r>
            <a:endParaRPr lang="en-US" sz="1400" dirty="0">
              <a:latin typeface="Times New Roman" panose="02020603050405020304" pitchFamily="18" charset="0"/>
              <a:cs typeface="Times New Roman" panose="02020603050405020304" pitchFamily="18" charset="0"/>
            </a:endParaRPr>
          </a:p>
          <a:p>
            <a:pPr marL="152400" indent="0">
              <a:buNone/>
            </a:pPr>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Botmaster</a:t>
            </a:r>
            <a:r>
              <a:rPr lang="en-US" sz="1400" dirty="0">
                <a:latin typeface="Times New Roman" panose="02020603050405020304" pitchFamily="18" charset="0"/>
                <a:cs typeface="Times New Roman" panose="02020603050405020304" pitchFamily="18" charset="0"/>
              </a:rPr>
              <a:t>: </a:t>
            </a:r>
            <a:r>
              <a:rPr lang="el-GR" sz="1400" dirty="0">
                <a:latin typeface="Times New Roman" panose="02020603050405020304" pitchFamily="18" charset="0"/>
                <a:cs typeface="Times New Roman" panose="02020603050405020304" pitchFamily="18" charset="0"/>
              </a:rPr>
              <a:t>Ο διαχειριστής του </a:t>
            </a:r>
            <a:r>
              <a:rPr lang="en-US" sz="1400" dirty="0">
                <a:latin typeface="Times New Roman" panose="02020603050405020304" pitchFamily="18" charset="0"/>
                <a:cs typeface="Times New Roman" panose="02020603050405020304" pitchFamily="18" charset="0"/>
              </a:rPr>
              <a:t>botnet</a:t>
            </a:r>
            <a:r>
              <a:rPr lang="el-GR" sz="1400" dirty="0">
                <a:latin typeface="Times New Roman" panose="02020603050405020304" pitchFamily="18" charset="0"/>
                <a:cs typeface="Times New Roman" panose="02020603050405020304" pitchFamily="18" charset="0"/>
              </a:rPr>
              <a:t> που ελέγχει τα </a:t>
            </a:r>
            <a:r>
              <a:rPr lang="en-US" sz="1400" dirty="0">
                <a:latin typeface="Times New Roman" panose="02020603050405020304" pitchFamily="18" charset="0"/>
                <a:cs typeface="Times New Roman" panose="02020603050405020304" pitchFamily="18" charset="0"/>
              </a:rPr>
              <a:t>bots </a:t>
            </a:r>
            <a:r>
              <a:rPr lang="el-GR" sz="1400" dirty="0">
                <a:latin typeface="Times New Roman" panose="02020603050405020304" pitchFamily="18" charset="0"/>
                <a:cs typeface="Times New Roman" panose="02020603050405020304" pitchFamily="18" charset="0"/>
              </a:rPr>
              <a:t>με απώτερο σκοπό τη διεκπαιρέωση κυβερνοεπιθέσεων</a:t>
            </a:r>
            <a:endParaRPr lang="en-US" sz="1400" dirty="0">
              <a:latin typeface="Times New Roman" panose="02020603050405020304" pitchFamily="18" charset="0"/>
              <a:cs typeface="Times New Roman" panose="02020603050405020304" pitchFamily="18" charset="0"/>
            </a:endParaRPr>
          </a:p>
          <a:p>
            <a:pPr marL="152400" indent="0">
              <a:buNone/>
            </a:pPr>
            <a:endParaRPr lang="el-GR"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C&amp;C server</a:t>
            </a:r>
            <a:r>
              <a:rPr lang="en-US" sz="1400" dirty="0">
                <a:latin typeface="Times New Roman" panose="02020603050405020304" pitchFamily="18" charset="0"/>
                <a:cs typeface="Times New Roman" panose="02020603050405020304" pitchFamily="18" charset="0"/>
              </a:rPr>
              <a:t>: </a:t>
            </a:r>
            <a:r>
              <a:rPr lang="el-GR" sz="1400" dirty="0">
                <a:latin typeface="Times New Roman" panose="02020603050405020304" pitchFamily="18" charset="0"/>
                <a:cs typeface="Times New Roman" panose="02020603050405020304" pitchFamily="18" charset="0"/>
              </a:rPr>
              <a:t>Υποστήριξη του καναλιού επικοινωνίας (μεταφορά εντολών και έλεγχος). Χρησιμοποιούνται από τον </a:t>
            </a:r>
            <a:r>
              <a:rPr lang="en-US" sz="1400" dirty="0">
                <a:latin typeface="Times New Roman" panose="02020603050405020304" pitchFamily="18" charset="0"/>
                <a:cs typeface="Times New Roman" panose="02020603050405020304" pitchFamily="18" charset="0"/>
              </a:rPr>
              <a:t>botmaster </a:t>
            </a:r>
            <a:r>
              <a:rPr lang="el-GR" sz="1400" dirty="0">
                <a:latin typeface="Times New Roman" panose="02020603050405020304" pitchFamily="18" charset="0"/>
                <a:cs typeface="Times New Roman" panose="02020603050405020304" pitchFamily="18" charset="0"/>
              </a:rPr>
              <a:t>για τον συντονισμό των </a:t>
            </a:r>
            <a:r>
              <a:rPr lang="en-US" sz="1400" dirty="0">
                <a:latin typeface="Times New Roman" panose="02020603050405020304" pitchFamily="18" charset="0"/>
                <a:cs typeface="Times New Roman" panose="02020603050405020304" pitchFamily="18" charset="0"/>
              </a:rPr>
              <a:t>bots</a:t>
            </a:r>
            <a:r>
              <a:rPr lang="en-US" sz="1400" dirty="0" smtClean="0">
                <a:latin typeface="Times New Roman" panose="02020603050405020304" pitchFamily="18" charset="0"/>
                <a:cs typeface="Times New Roman" panose="02020603050405020304" pitchFamily="18" charset="0"/>
              </a:rPr>
              <a:t>.</a:t>
            </a:r>
            <a:endParaRPr lang="el-GR" sz="1400" dirty="0" smtClean="0">
              <a:latin typeface="Times New Roman" panose="02020603050405020304" pitchFamily="18" charset="0"/>
              <a:cs typeface="Times New Roman" panose="02020603050405020304" pitchFamily="18" charset="0"/>
            </a:endParaRPr>
          </a:p>
        </p:txBody>
      </p:sp>
      <p:sp>
        <p:nvSpPr>
          <p:cNvPr id="3" name="TextBox 2"/>
          <p:cNvSpPr txBox="1"/>
          <p:nvPr/>
        </p:nvSpPr>
        <p:spPr>
          <a:xfrm>
            <a:off x="763144" y="206255"/>
            <a:ext cx="3115436" cy="461665"/>
          </a:xfrm>
          <a:prstGeom prst="rect">
            <a:avLst/>
          </a:prstGeom>
          <a:noFill/>
        </p:spPr>
        <p:txBody>
          <a:bodyPr wrap="square" rtlCol="0">
            <a:spAutoFit/>
          </a:bodyPr>
          <a:lstStyle/>
          <a:p>
            <a:r>
              <a:rPr lang="en-US" sz="2400" b="1" dirty="0">
                <a:solidFill>
                  <a:srgbClr val="002060"/>
                </a:solidFill>
              </a:rPr>
              <a:t>What is a</a:t>
            </a:r>
            <a:r>
              <a:rPr lang="el-GR" sz="2400" b="1" dirty="0">
                <a:solidFill>
                  <a:srgbClr val="002060"/>
                </a:solidFill>
              </a:rPr>
              <a:t> </a:t>
            </a:r>
            <a:r>
              <a:rPr lang="en-US" sz="2400" b="1" dirty="0">
                <a:solidFill>
                  <a:srgbClr val="002060"/>
                </a:solidFill>
              </a:rPr>
              <a:t>Botnet ?</a:t>
            </a:r>
          </a:p>
        </p:txBody>
      </p:sp>
      <p:pic>
        <p:nvPicPr>
          <p:cNvPr id="5" name="Εικόνα 4"/>
          <p:cNvPicPr>
            <a:picLocks noChangeAspect="1"/>
          </p:cNvPicPr>
          <p:nvPr/>
        </p:nvPicPr>
        <p:blipFill>
          <a:blip r:embed="rId2"/>
          <a:stretch>
            <a:fillRect/>
          </a:stretch>
        </p:blipFill>
        <p:spPr>
          <a:xfrm>
            <a:off x="5631997" y="4252232"/>
            <a:ext cx="1619250" cy="361950"/>
          </a:xfrm>
          <a:prstGeom prst="rect">
            <a:avLst/>
          </a:prstGeom>
        </p:spPr>
      </p:pic>
      <p:pic>
        <p:nvPicPr>
          <p:cNvPr id="6" name="Εικόνα 5"/>
          <p:cNvPicPr>
            <a:picLocks noChangeAspect="1"/>
          </p:cNvPicPr>
          <p:nvPr/>
        </p:nvPicPr>
        <p:blipFill>
          <a:blip r:embed="rId3"/>
          <a:stretch>
            <a:fillRect/>
          </a:stretch>
        </p:blipFill>
        <p:spPr>
          <a:xfrm>
            <a:off x="4136939" y="877875"/>
            <a:ext cx="4827445" cy="3654422"/>
          </a:xfrm>
          <a:prstGeom prst="rect">
            <a:avLst/>
          </a:prstGeom>
        </p:spPr>
      </p:pic>
      <p:sp>
        <p:nvSpPr>
          <p:cNvPr id="4" name="TextBox 3"/>
          <p:cNvSpPr txBox="1"/>
          <p:nvPr/>
        </p:nvSpPr>
        <p:spPr>
          <a:xfrm>
            <a:off x="541156" y="4118205"/>
            <a:ext cx="4251824" cy="1169551"/>
          </a:xfrm>
          <a:prstGeom prst="rect">
            <a:avLst/>
          </a:prstGeom>
          <a:noFill/>
        </p:spPr>
        <p:txBody>
          <a:bodyPr wrap="square" rtlCol="0">
            <a:spAutoFit/>
          </a:bodyPr>
          <a:lstStyle/>
          <a:p>
            <a:pPr marL="285750" indent="-285750">
              <a:buFont typeface="Wingdings" panose="05000000000000000000" pitchFamily="2" charset="2"/>
              <a:buChar char="Ø"/>
            </a:pPr>
            <a:r>
              <a:rPr lang="el-GR" dirty="0">
                <a:solidFill>
                  <a:schemeClr val="tx2">
                    <a:lumMod val="75000"/>
                  </a:schemeClr>
                </a:solidFill>
                <a:latin typeface="Times New Roman" panose="02020603050405020304" pitchFamily="18" charset="0"/>
                <a:cs typeface="Times New Roman" panose="02020603050405020304" pitchFamily="18" charset="0"/>
              </a:rPr>
              <a:t>Ένα σύγχρονο </a:t>
            </a:r>
            <a:r>
              <a:rPr lang="en-US" dirty="0">
                <a:solidFill>
                  <a:schemeClr val="tx2">
                    <a:lumMod val="75000"/>
                  </a:schemeClr>
                </a:solidFill>
                <a:latin typeface="Times New Roman" panose="02020603050405020304" pitchFamily="18" charset="0"/>
                <a:cs typeface="Times New Roman" panose="02020603050405020304" pitchFamily="18" charset="0"/>
              </a:rPr>
              <a:t>botnet </a:t>
            </a:r>
            <a:r>
              <a:rPr lang="el-GR" dirty="0">
                <a:solidFill>
                  <a:schemeClr val="tx2">
                    <a:lumMod val="75000"/>
                  </a:schemeClr>
                </a:solidFill>
                <a:latin typeface="Times New Roman" panose="02020603050405020304" pitchFamily="18" charset="0"/>
                <a:cs typeface="Times New Roman" panose="02020603050405020304" pitchFamily="18" charset="0"/>
              </a:rPr>
              <a:t>μπορεί να αποτελείται από εκατοντάδες χιλιάδες ή και εκατομμύρια </a:t>
            </a:r>
            <a:r>
              <a:rPr lang="en-US" dirty="0">
                <a:solidFill>
                  <a:schemeClr val="tx2">
                    <a:lumMod val="75000"/>
                  </a:schemeClr>
                </a:solidFill>
                <a:latin typeface="Times New Roman" panose="02020603050405020304" pitchFamily="18" charset="0"/>
                <a:cs typeface="Times New Roman" panose="02020603050405020304" pitchFamily="18" charset="0"/>
              </a:rPr>
              <a:t>bots</a:t>
            </a:r>
            <a:r>
              <a:rPr lang="el-GR" dirty="0">
                <a:solidFill>
                  <a:schemeClr val="tx2">
                    <a:lumMod val="75000"/>
                  </a:schemeClr>
                </a:solidFill>
                <a:latin typeface="Times New Roman" panose="02020603050405020304" pitchFamily="18" charset="0"/>
                <a:cs typeface="Times New Roman" panose="02020603050405020304" pitchFamily="18" charset="0"/>
              </a:rPr>
              <a:t> και για τον συντονισμό τους να χρησιμοποιούνται δεκάδες </a:t>
            </a:r>
            <a:r>
              <a:rPr lang="en-US" dirty="0">
                <a:solidFill>
                  <a:schemeClr val="tx2">
                    <a:lumMod val="75000"/>
                  </a:schemeClr>
                </a:solidFill>
                <a:latin typeface="Times New Roman" panose="02020603050405020304" pitchFamily="18" charset="0"/>
                <a:cs typeface="Times New Roman" panose="02020603050405020304" pitchFamily="18" charset="0"/>
              </a:rPr>
              <a:t>C&amp;C servers.</a:t>
            </a:r>
            <a:endParaRPr lang="el-GR" dirty="0">
              <a:solidFill>
                <a:schemeClr val="tx2">
                  <a:lumMod val="75000"/>
                </a:schemeClr>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0689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p:cNvSpPr>
            <a:spLocks noGrp="1"/>
          </p:cNvSpPr>
          <p:nvPr>
            <p:ph type="body" idx="1"/>
          </p:nvPr>
        </p:nvSpPr>
        <p:spPr>
          <a:xfrm>
            <a:off x="626625" y="877874"/>
            <a:ext cx="7322400" cy="4097985"/>
          </a:xfrm>
        </p:spPr>
        <p:txBody>
          <a:bodyPr/>
          <a:lstStyle/>
          <a:p>
            <a:pPr>
              <a:buFont typeface="Wingdings" panose="05000000000000000000" pitchFamily="2" charset="2"/>
              <a:buChar char="v"/>
            </a:pPr>
            <a:r>
              <a:rPr lang="el-GR" sz="1400" dirty="0">
                <a:latin typeface="Times New Roman" panose="02020603050405020304" pitchFamily="18" charset="0"/>
                <a:cs typeface="Times New Roman" panose="02020603050405020304" pitchFamily="18" charset="0"/>
              </a:rPr>
              <a:t>Υποκλοπή ευαίσθητων προσωπικών δεδομένων</a:t>
            </a:r>
            <a:r>
              <a:rPr lang="en-US" sz="1400" dirty="0">
                <a:latin typeface="Times New Roman" panose="02020603050405020304" pitchFamily="18" charset="0"/>
                <a:cs typeface="Times New Roman" panose="02020603050405020304" pitchFamily="18" charset="0"/>
              </a:rPr>
              <a:t> (</a:t>
            </a:r>
            <a:r>
              <a:rPr lang="el-GR" sz="1400" dirty="0">
                <a:latin typeface="Times New Roman" panose="02020603050405020304" pitchFamily="18" charset="0"/>
                <a:cs typeface="Times New Roman" panose="02020603050405020304" pitchFamily="18" charset="0"/>
              </a:rPr>
              <a:t>π.χ. </a:t>
            </a:r>
            <a:r>
              <a:rPr lang="en-US" sz="1400" dirty="0">
                <a:latin typeface="Times New Roman" panose="02020603050405020304" pitchFamily="18" charset="0"/>
                <a:cs typeface="Times New Roman" panose="02020603050405020304" pitchFamily="18" charset="0"/>
              </a:rPr>
              <a:t>passwords)</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a:t>
            </a:r>
            <a:r>
              <a:rPr lang="el-GR" sz="1400" dirty="0">
                <a:latin typeface="Times New Roman" panose="02020603050405020304" pitchFamily="18" charset="0"/>
                <a:cs typeface="Times New Roman" panose="02020603050405020304" pitchFamily="18" charset="0"/>
              </a:rPr>
              <a:t>ποστολή ανεπιθύμητης αλληλογραφίας</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spam)</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DDoS attacks</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Ransomware</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Cryptocurrency mining</a:t>
            </a:r>
          </a:p>
        </p:txBody>
      </p:sp>
      <p:sp>
        <p:nvSpPr>
          <p:cNvPr id="3" name="Τίτλος 2"/>
          <p:cNvSpPr>
            <a:spLocks noGrp="1"/>
          </p:cNvSpPr>
          <p:nvPr>
            <p:ph type="title"/>
          </p:nvPr>
        </p:nvSpPr>
        <p:spPr>
          <a:xfrm>
            <a:off x="626624" y="122464"/>
            <a:ext cx="6432853" cy="485824"/>
          </a:xfrm>
        </p:spPr>
        <p:txBody>
          <a:bodyPr/>
          <a:lstStyle/>
          <a:p>
            <a:r>
              <a:rPr lang="el-GR" b="1" dirty="0" smtClean="0">
                <a:latin typeface="+mj-lt"/>
              </a:rPr>
              <a:t>Κακόβουλες Δραστηριότητες </a:t>
            </a:r>
            <a:r>
              <a:rPr lang="en-US" b="1" dirty="0" smtClean="0">
                <a:latin typeface="+mj-lt"/>
              </a:rPr>
              <a:t>Botnet</a:t>
            </a:r>
            <a:endParaRPr lang="en-US" b="1" dirty="0">
              <a:latin typeface="+mj-lt"/>
            </a:endParaRPr>
          </a:p>
        </p:txBody>
      </p:sp>
      <p:sp>
        <p:nvSpPr>
          <p:cNvPr id="9" name="Google Shape;158;p29"/>
          <p:cNvSpPr/>
          <p:nvPr/>
        </p:nvSpPr>
        <p:spPr>
          <a:xfrm rot="15614085">
            <a:off x="5212465" y="669925"/>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Εικόνα 9"/>
          <p:cNvPicPr>
            <a:picLocks noChangeAspect="1"/>
          </p:cNvPicPr>
          <p:nvPr/>
        </p:nvPicPr>
        <p:blipFill>
          <a:blip r:embed="rId2"/>
          <a:stretch>
            <a:fillRect/>
          </a:stretch>
        </p:blipFill>
        <p:spPr>
          <a:xfrm>
            <a:off x="6280401" y="3346810"/>
            <a:ext cx="1010001" cy="5306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Εικόνα 10"/>
          <p:cNvPicPr>
            <a:picLocks noChangeAspect="1"/>
          </p:cNvPicPr>
          <p:nvPr/>
        </p:nvPicPr>
        <p:blipFill rotWithShape="1">
          <a:blip r:embed="rId3"/>
          <a:srcRect l="515" t="-1" r="-1" b="515"/>
          <a:stretch/>
        </p:blipFill>
        <p:spPr>
          <a:xfrm>
            <a:off x="6281466" y="4253046"/>
            <a:ext cx="1001423" cy="5571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Εικόνα 11"/>
          <p:cNvPicPr>
            <a:picLocks noChangeAspect="1"/>
          </p:cNvPicPr>
          <p:nvPr/>
        </p:nvPicPr>
        <p:blipFill>
          <a:blip r:embed="rId4"/>
          <a:stretch>
            <a:fillRect/>
          </a:stretch>
        </p:blipFill>
        <p:spPr>
          <a:xfrm>
            <a:off x="6260881" y="864740"/>
            <a:ext cx="1029521" cy="4898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Εικόνα 12"/>
          <p:cNvPicPr>
            <a:picLocks noChangeAspect="1"/>
          </p:cNvPicPr>
          <p:nvPr/>
        </p:nvPicPr>
        <p:blipFill>
          <a:blip r:embed="rId5"/>
          <a:stretch>
            <a:fillRect/>
          </a:stretch>
        </p:blipFill>
        <p:spPr>
          <a:xfrm>
            <a:off x="6233763" y="1730155"/>
            <a:ext cx="1049126" cy="5168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Εικόνα 13"/>
          <p:cNvPicPr>
            <a:picLocks noChangeAspect="1"/>
          </p:cNvPicPr>
          <p:nvPr/>
        </p:nvPicPr>
        <p:blipFill>
          <a:blip r:embed="rId6"/>
          <a:stretch>
            <a:fillRect/>
          </a:stretch>
        </p:blipFill>
        <p:spPr>
          <a:xfrm>
            <a:off x="6243102" y="2503443"/>
            <a:ext cx="1065077" cy="511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746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p:cNvSpPr>
            <a:spLocks noGrp="1"/>
          </p:cNvSpPr>
          <p:nvPr>
            <p:ph type="title"/>
          </p:nvPr>
        </p:nvSpPr>
        <p:spPr>
          <a:xfrm>
            <a:off x="512324" y="93247"/>
            <a:ext cx="2867689" cy="539700"/>
          </a:xfrm>
        </p:spPr>
        <p:txBody>
          <a:bodyPr/>
          <a:lstStyle/>
          <a:p>
            <a:r>
              <a:rPr lang="en-US" b="1" dirty="0">
                <a:latin typeface="+mj-lt"/>
              </a:rPr>
              <a:t>Botnet Structures</a:t>
            </a:r>
          </a:p>
        </p:txBody>
      </p:sp>
      <p:pic>
        <p:nvPicPr>
          <p:cNvPr id="10" name="Εικόνα 9"/>
          <p:cNvPicPr>
            <a:picLocks noChangeAspect="1"/>
          </p:cNvPicPr>
          <p:nvPr/>
        </p:nvPicPr>
        <p:blipFill>
          <a:blip r:embed="rId2"/>
          <a:stretch>
            <a:fillRect/>
          </a:stretch>
        </p:blipFill>
        <p:spPr>
          <a:xfrm>
            <a:off x="1595787" y="898677"/>
            <a:ext cx="1657350" cy="285750"/>
          </a:xfrm>
          <a:prstGeom prst="rect">
            <a:avLst/>
          </a:prstGeom>
        </p:spPr>
      </p:pic>
      <p:sp>
        <p:nvSpPr>
          <p:cNvPr id="11" name="TextBox 10"/>
          <p:cNvSpPr txBox="1"/>
          <p:nvPr/>
        </p:nvSpPr>
        <p:spPr>
          <a:xfrm>
            <a:off x="1794565" y="793782"/>
            <a:ext cx="1365013" cy="246221"/>
          </a:xfrm>
          <a:prstGeom prst="rect">
            <a:avLst/>
          </a:prstGeom>
          <a:noFill/>
        </p:spPr>
        <p:txBody>
          <a:bodyPr wrap="square" rtlCol="0">
            <a:spAutoFit/>
          </a:bodyPr>
          <a:lstStyle/>
          <a:p>
            <a:r>
              <a:rPr lang="en-US" sz="1000" b="1" dirty="0"/>
              <a:t>Centralized Botnet</a:t>
            </a:r>
          </a:p>
        </p:txBody>
      </p:sp>
      <p:pic>
        <p:nvPicPr>
          <p:cNvPr id="12" name="Εικόνα 11"/>
          <p:cNvPicPr>
            <a:picLocks noChangeAspect="1"/>
          </p:cNvPicPr>
          <p:nvPr/>
        </p:nvPicPr>
        <p:blipFill>
          <a:blip r:embed="rId3"/>
          <a:stretch>
            <a:fillRect/>
          </a:stretch>
        </p:blipFill>
        <p:spPr>
          <a:xfrm>
            <a:off x="5870515" y="958418"/>
            <a:ext cx="1933575" cy="276225"/>
          </a:xfrm>
          <a:prstGeom prst="rect">
            <a:avLst/>
          </a:prstGeom>
        </p:spPr>
      </p:pic>
      <p:sp>
        <p:nvSpPr>
          <p:cNvPr id="13" name="TextBox 12"/>
          <p:cNvSpPr txBox="1"/>
          <p:nvPr/>
        </p:nvSpPr>
        <p:spPr>
          <a:xfrm>
            <a:off x="5951642" y="793781"/>
            <a:ext cx="1933561" cy="246221"/>
          </a:xfrm>
          <a:prstGeom prst="rect">
            <a:avLst/>
          </a:prstGeom>
          <a:noFill/>
        </p:spPr>
        <p:txBody>
          <a:bodyPr wrap="square" rtlCol="0">
            <a:spAutoFit/>
          </a:bodyPr>
          <a:lstStyle/>
          <a:p>
            <a:r>
              <a:rPr lang="en-US" sz="1000" b="1" dirty="0"/>
              <a:t>Decentralized (P2P) Botnet</a:t>
            </a:r>
          </a:p>
        </p:txBody>
      </p:sp>
      <p:pic>
        <p:nvPicPr>
          <p:cNvPr id="14" name="Εικόνα 13"/>
          <p:cNvPicPr>
            <a:picLocks noChangeAspect="1"/>
          </p:cNvPicPr>
          <p:nvPr/>
        </p:nvPicPr>
        <p:blipFill>
          <a:blip r:embed="rId4"/>
          <a:stretch>
            <a:fillRect/>
          </a:stretch>
        </p:blipFill>
        <p:spPr>
          <a:xfrm>
            <a:off x="195942" y="1130038"/>
            <a:ext cx="4433208" cy="3467148"/>
          </a:xfrm>
          <a:prstGeom prst="rect">
            <a:avLst/>
          </a:prstGeom>
        </p:spPr>
      </p:pic>
      <p:pic>
        <p:nvPicPr>
          <p:cNvPr id="15" name="Εικόνα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5171" y="2121077"/>
            <a:ext cx="137649" cy="170636"/>
          </a:xfrm>
          <a:prstGeom prst="rect">
            <a:avLst/>
          </a:prstGeom>
        </p:spPr>
      </p:pic>
      <p:pic>
        <p:nvPicPr>
          <p:cNvPr id="17" name="Εικόνα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06283" y="2839286"/>
            <a:ext cx="130630" cy="161935"/>
          </a:xfrm>
          <a:prstGeom prst="rect">
            <a:avLst/>
          </a:prstGeom>
        </p:spPr>
      </p:pic>
      <p:pic>
        <p:nvPicPr>
          <p:cNvPr id="18" name="Εικόνα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22860" y="3310890"/>
            <a:ext cx="130620" cy="161923"/>
          </a:xfrm>
          <a:prstGeom prst="rect">
            <a:avLst/>
          </a:prstGeom>
        </p:spPr>
      </p:pic>
      <p:pic>
        <p:nvPicPr>
          <p:cNvPr id="19" name="Εικόνα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312078" y="2886347"/>
            <a:ext cx="141077" cy="174885"/>
          </a:xfrm>
          <a:prstGeom prst="rect">
            <a:avLst/>
          </a:prstGeom>
        </p:spPr>
      </p:pic>
      <p:pic>
        <p:nvPicPr>
          <p:cNvPr id="20" name="Εικόνα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67843" y="2056930"/>
            <a:ext cx="149329" cy="185115"/>
          </a:xfrm>
          <a:prstGeom prst="rect">
            <a:avLst/>
          </a:prstGeom>
        </p:spPr>
      </p:pic>
      <p:pic>
        <p:nvPicPr>
          <p:cNvPr id="21" name="Εικόνα 20"/>
          <p:cNvPicPr>
            <a:picLocks noChangeAspect="1"/>
          </p:cNvPicPr>
          <p:nvPr/>
        </p:nvPicPr>
        <p:blipFill>
          <a:blip r:embed="rId6"/>
          <a:stretch>
            <a:fillRect/>
          </a:stretch>
        </p:blipFill>
        <p:spPr>
          <a:xfrm>
            <a:off x="4896650" y="1121861"/>
            <a:ext cx="4076336" cy="3226438"/>
          </a:xfrm>
          <a:prstGeom prst="rect">
            <a:avLst/>
          </a:prstGeom>
        </p:spPr>
      </p:pic>
      <p:pic>
        <p:nvPicPr>
          <p:cNvPr id="22" name="Εικόνα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477004" y="2362055"/>
            <a:ext cx="172332" cy="213631"/>
          </a:xfrm>
          <a:prstGeom prst="rect">
            <a:avLst/>
          </a:prstGeom>
        </p:spPr>
      </p:pic>
      <p:pic>
        <p:nvPicPr>
          <p:cNvPr id="23" name="Εικόνα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3070" y="1466828"/>
            <a:ext cx="172332" cy="213631"/>
          </a:xfrm>
          <a:prstGeom prst="rect">
            <a:avLst/>
          </a:prstGeom>
        </p:spPr>
      </p:pic>
      <p:pic>
        <p:nvPicPr>
          <p:cNvPr id="24" name="Εικόνα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51807" y="3504382"/>
            <a:ext cx="172332" cy="213631"/>
          </a:xfrm>
          <a:prstGeom prst="rect">
            <a:avLst/>
          </a:prstGeom>
        </p:spPr>
      </p:pic>
      <p:pic>
        <p:nvPicPr>
          <p:cNvPr id="25" name="Εικόνα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16096" y="2415531"/>
            <a:ext cx="172332" cy="213631"/>
          </a:xfrm>
          <a:prstGeom prst="rect">
            <a:avLst/>
          </a:prstGeom>
        </p:spPr>
      </p:pic>
      <p:pic>
        <p:nvPicPr>
          <p:cNvPr id="26" name="Εικόνα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82870" y="3489141"/>
            <a:ext cx="172332" cy="213631"/>
          </a:xfrm>
          <a:prstGeom prst="rect">
            <a:avLst/>
          </a:prstGeom>
        </p:spPr>
      </p:pic>
      <p:cxnSp>
        <p:nvCxnSpPr>
          <p:cNvPr id="27" name="Google Shape;304;p31"/>
          <p:cNvCxnSpPr/>
          <p:nvPr/>
        </p:nvCxnSpPr>
        <p:spPr>
          <a:xfrm flipH="1">
            <a:off x="4716780" y="713146"/>
            <a:ext cx="18506" cy="4300814"/>
          </a:xfrm>
          <a:prstGeom prst="straightConnector1">
            <a:avLst/>
          </a:prstGeom>
          <a:noFill/>
          <a:ln w="19050" cap="flat" cmpd="sng">
            <a:solidFill>
              <a:schemeClr val="tx1"/>
            </a:solidFill>
            <a:prstDash val="solid"/>
            <a:round/>
            <a:headEnd type="oval" w="med" len="med"/>
            <a:tailEnd type="oval" w="med" len="med"/>
          </a:ln>
        </p:spPr>
      </p:cxnSp>
      <p:pic>
        <p:nvPicPr>
          <p:cNvPr id="2" name="Εικόνα 1"/>
          <p:cNvPicPr>
            <a:picLocks noChangeAspect="1"/>
          </p:cNvPicPr>
          <p:nvPr/>
        </p:nvPicPr>
        <p:blipFill>
          <a:blip r:embed="rId7"/>
          <a:stretch>
            <a:fillRect/>
          </a:stretch>
        </p:blipFill>
        <p:spPr>
          <a:xfrm>
            <a:off x="195942" y="4355919"/>
            <a:ext cx="1194491" cy="201480"/>
          </a:xfrm>
          <a:prstGeom prst="rect">
            <a:avLst/>
          </a:prstGeom>
        </p:spPr>
      </p:pic>
      <p:sp>
        <p:nvSpPr>
          <p:cNvPr id="4" name="TextBox 3"/>
          <p:cNvSpPr txBox="1"/>
          <p:nvPr/>
        </p:nvSpPr>
        <p:spPr>
          <a:xfrm>
            <a:off x="4896650" y="4348299"/>
            <a:ext cx="4302578" cy="769441"/>
          </a:xfrm>
          <a:prstGeom prst="rect">
            <a:avLst/>
          </a:prstGeom>
          <a:noFill/>
        </p:spPr>
        <p:txBody>
          <a:bodyPr wrap="square" rtlCol="0">
            <a:spAutoFit/>
          </a:bodyPr>
          <a:lstStyle/>
          <a:p>
            <a:r>
              <a:rPr lang="el-GR" sz="1100" dirty="0" smtClean="0">
                <a:solidFill>
                  <a:schemeClr val="tx2">
                    <a:lumMod val="75000"/>
                  </a:schemeClr>
                </a:solidFill>
              </a:rPr>
              <a:t>Το έργο των </a:t>
            </a:r>
            <a:r>
              <a:rPr lang="en-US" sz="1100" dirty="0" smtClean="0">
                <a:solidFill>
                  <a:schemeClr val="tx2">
                    <a:lumMod val="75000"/>
                  </a:schemeClr>
                </a:solidFill>
              </a:rPr>
              <a:t>C&amp;C servers </a:t>
            </a:r>
            <a:r>
              <a:rPr lang="el-GR" sz="1100" dirty="0" smtClean="0">
                <a:solidFill>
                  <a:schemeClr val="tx2">
                    <a:lumMod val="75000"/>
                  </a:schemeClr>
                </a:solidFill>
              </a:rPr>
              <a:t>εκτελείται στα </a:t>
            </a:r>
            <a:r>
              <a:rPr lang="en-US" sz="1100" dirty="0" smtClean="0">
                <a:solidFill>
                  <a:schemeClr val="tx2">
                    <a:lumMod val="75000"/>
                  </a:schemeClr>
                </a:solidFill>
              </a:rPr>
              <a:t>bots </a:t>
            </a:r>
            <a:r>
              <a:rPr lang="el-GR" sz="1100" dirty="0" smtClean="0">
                <a:solidFill>
                  <a:schemeClr val="tx2">
                    <a:lumMod val="75000"/>
                  </a:schemeClr>
                </a:solidFill>
              </a:rPr>
              <a:t>καθαυτά με κατανεμημένο τρόπο (π.χ. ο </a:t>
            </a:r>
            <a:r>
              <a:rPr lang="en-US" sz="1100" dirty="0" smtClean="0">
                <a:solidFill>
                  <a:schemeClr val="tx2">
                    <a:lumMod val="75000"/>
                  </a:schemeClr>
                </a:solidFill>
              </a:rPr>
              <a:t>botmaster </a:t>
            </a:r>
            <a:r>
              <a:rPr lang="el-GR" sz="1100" dirty="0" smtClean="0">
                <a:solidFill>
                  <a:schemeClr val="tx2">
                    <a:lumMod val="75000"/>
                  </a:schemeClr>
                </a:solidFill>
              </a:rPr>
              <a:t>στέλνει κάποια εντολή σε ένα </a:t>
            </a:r>
            <a:r>
              <a:rPr lang="en-US" sz="1100" dirty="0" smtClean="0">
                <a:solidFill>
                  <a:schemeClr val="tx2">
                    <a:lumMod val="75000"/>
                  </a:schemeClr>
                </a:solidFill>
              </a:rPr>
              <a:t>bot </a:t>
            </a:r>
            <a:r>
              <a:rPr lang="el-GR" sz="1100" dirty="0" smtClean="0">
                <a:solidFill>
                  <a:schemeClr val="tx2">
                    <a:lumMod val="75000"/>
                  </a:schemeClr>
                </a:solidFill>
              </a:rPr>
              <a:t>και αυτό αναλαμβάνει να τη γνωστοποιήσει στα γειτονικά </a:t>
            </a:r>
            <a:r>
              <a:rPr lang="en-US" sz="1100" dirty="0" smtClean="0">
                <a:solidFill>
                  <a:schemeClr val="tx2">
                    <a:lumMod val="75000"/>
                  </a:schemeClr>
                </a:solidFill>
              </a:rPr>
              <a:t>bots </a:t>
            </a:r>
            <a:r>
              <a:rPr lang="el-GR" sz="1100" dirty="0" smtClean="0">
                <a:solidFill>
                  <a:schemeClr val="tx2">
                    <a:lumMod val="75000"/>
                  </a:schemeClr>
                </a:solidFill>
              </a:rPr>
              <a:t>κοκ).</a:t>
            </a:r>
            <a:endParaRPr lang="en-US" sz="1100" dirty="0">
              <a:solidFill>
                <a:schemeClr val="tx2">
                  <a:lumMod val="75000"/>
                </a:schemeClr>
              </a:solidFill>
            </a:endParaRPr>
          </a:p>
        </p:txBody>
      </p:sp>
    </p:spTree>
    <p:extLst>
      <p:ext uri="{BB962C8B-B14F-4D97-AF65-F5344CB8AC3E}">
        <p14:creationId xmlns:p14="http://schemas.microsoft.com/office/powerpoint/2010/main" val="393363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p:cNvSpPr>
            <a:spLocks noGrp="1"/>
          </p:cNvSpPr>
          <p:nvPr>
            <p:ph type="title"/>
          </p:nvPr>
        </p:nvSpPr>
        <p:spPr>
          <a:xfrm>
            <a:off x="422517" y="117739"/>
            <a:ext cx="6084000" cy="539700"/>
          </a:xfrm>
        </p:spPr>
        <p:txBody>
          <a:bodyPr/>
          <a:lstStyle/>
          <a:p>
            <a:r>
              <a:rPr lang="en-US" b="1" dirty="0">
                <a:latin typeface="+mj-lt"/>
              </a:rPr>
              <a:t>Domain Generation Algorithms (DGAs)</a:t>
            </a:r>
          </a:p>
        </p:txBody>
      </p:sp>
      <p:pic>
        <p:nvPicPr>
          <p:cNvPr id="15" name="Εικόνα 14"/>
          <p:cNvPicPr>
            <a:picLocks noChangeAspect="1"/>
          </p:cNvPicPr>
          <p:nvPr/>
        </p:nvPicPr>
        <p:blipFill>
          <a:blip r:embed="rId2"/>
          <a:stretch>
            <a:fillRect/>
          </a:stretch>
        </p:blipFill>
        <p:spPr>
          <a:xfrm>
            <a:off x="5471147" y="940221"/>
            <a:ext cx="3550935" cy="3664435"/>
          </a:xfrm>
          <a:prstGeom prst="rect">
            <a:avLst/>
          </a:prstGeom>
        </p:spPr>
      </p:pic>
      <p:pic>
        <p:nvPicPr>
          <p:cNvPr id="16" name="Εικόνα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628548" y="3443829"/>
            <a:ext cx="378417" cy="378417"/>
          </a:xfrm>
          <a:prstGeom prst="rect">
            <a:avLst/>
          </a:prstGeom>
        </p:spPr>
      </p:pic>
      <p:sp>
        <p:nvSpPr>
          <p:cNvPr id="17" name="Google Shape;158;p29"/>
          <p:cNvSpPr/>
          <p:nvPr/>
        </p:nvSpPr>
        <p:spPr>
          <a:xfrm rot="20592106">
            <a:off x="-1632517" y="1395331"/>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Θέση κειμένου 1"/>
          <p:cNvSpPr>
            <a:spLocks noGrp="1"/>
          </p:cNvSpPr>
          <p:nvPr>
            <p:ph type="body" idx="1"/>
          </p:nvPr>
        </p:nvSpPr>
        <p:spPr>
          <a:xfrm>
            <a:off x="203803" y="583301"/>
            <a:ext cx="5259595" cy="4471262"/>
          </a:xfrm>
        </p:spPr>
        <p:txBody>
          <a:bodyPr/>
          <a:lstStyle/>
          <a:p>
            <a:r>
              <a:rPr lang="el-GR" dirty="0" smtClean="0">
                <a:latin typeface="Times New Roman" panose="02020603050405020304" pitchFamily="18" charset="0"/>
                <a:cs typeface="Times New Roman" panose="02020603050405020304" pitchFamily="18" charset="0"/>
              </a:rPr>
              <a:t>Υλοποίηση δυναμικών </a:t>
            </a:r>
            <a:r>
              <a:rPr lang="en-US" dirty="0" smtClean="0">
                <a:latin typeface="Times New Roman" panose="02020603050405020304" pitchFamily="18" charset="0"/>
                <a:cs typeface="Times New Roman" panose="02020603050405020304" pitchFamily="18" charset="0"/>
              </a:rPr>
              <a:t>Botnet</a:t>
            </a:r>
            <a:r>
              <a:rPr lang="el-GR" dirty="0" smtClean="0">
                <a:latin typeface="Times New Roman" panose="02020603050405020304" pitchFamily="18" charset="0"/>
                <a:cs typeface="Times New Roman" panose="02020603050405020304" pitchFamily="18" charset="0"/>
              </a:rPr>
              <a:t>, με δυνατότητα παράκαμψης των παραδοσιακών (στατικών) συστημάτων ασφαλείας που αντιμετώπιζαν τις παλαιότερες γενιές </a:t>
            </a:r>
            <a:r>
              <a:rPr lang="en-US" dirty="0" smtClean="0">
                <a:latin typeface="Times New Roman" panose="02020603050405020304" pitchFamily="18" charset="0"/>
                <a:cs typeface="Times New Roman" panose="02020603050405020304" pitchFamily="18" charset="0"/>
              </a:rPr>
              <a:t>botnet (hardcoded IPs, domain names during malware installation)</a:t>
            </a:r>
            <a:r>
              <a:rPr lang="el-GR" dirty="0" smtClean="0">
                <a:latin typeface="Times New Roman" panose="02020603050405020304" pitchFamily="18" charset="0"/>
                <a:cs typeface="Times New Roman" panose="02020603050405020304" pitchFamily="18" charset="0"/>
              </a:rPr>
              <a:t>.</a:t>
            </a:r>
          </a:p>
          <a:p>
            <a:pPr marL="152400" indent="0">
              <a:buNone/>
            </a:pPr>
            <a:endParaRPr lang="el-GR" dirty="0" smtClean="0">
              <a:latin typeface="Times New Roman" panose="02020603050405020304" pitchFamily="18" charset="0"/>
              <a:cs typeface="Times New Roman" panose="02020603050405020304" pitchFamily="18" charset="0"/>
            </a:endParaRPr>
          </a:p>
          <a:p>
            <a:r>
              <a:rPr lang="el-GR" dirty="0" smtClean="0">
                <a:latin typeface="Times New Roman" panose="02020603050405020304" pitchFamily="18" charset="0"/>
                <a:cs typeface="Times New Roman" panose="02020603050405020304" pitchFamily="18" charset="0"/>
              </a:rPr>
              <a:t>Περιοδική </a:t>
            </a:r>
            <a:r>
              <a:rPr lang="el-GR" dirty="0">
                <a:latin typeface="Times New Roman" panose="02020603050405020304" pitchFamily="18" charset="0"/>
                <a:cs typeface="Times New Roman" panose="02020603050405020304" pitchFamily="18" charset="0"/>
              </a:rPr>
              <a:t>εκτέλεση</a:t>
            </a:r>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σε όλες τις συσκευές που συμμετέχουν στο </a:t>
            </a:r>
            <a:r>
              <a:rPr lang="en-US" dirty="0">
                <a:latin typeface="Times New Roman" panose="02020603050405020304" pitchFamily="18" charset="0"/>
                <a:cs typeface="Times New Roman" panose="02020603050405020304" pitchFamily="18" charset="0"/>
              </a:rPr>
              <a:t>botnet </a:t>
            </a:r>
            <a:r>
              <a:rPr lang="el-GR" dirty="0">
                <a:latin typeface="Times New Roman" panose="02020603050405020304" pitchFamily="18" charset="0"/>
                <a:cs typeface="Times New Roman" panose="02020603050405020304" pitchFamily="18" charset="0"/>
              </a:rPr>
              <a:t>ταυτόχρονα.</a:t>
            </a:r>
          </a:p>
          <a:p>
            <a:endParaRPr lang="el-GR" dirty="0" smtClean="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Λαμβάνουν ως είσοδο ένα </a:t>
            </a:r>
            <a:r>
              <a:rPr lang="en-US" dirty="0">
                <a:latin typeface="Times New Roman" panose="02020603050405020304" pitchFamily="18" charset="0"/>
                <a:cs typeface="Times New Roman" panose="02020603050405020304" pitchFamily="18" charset="0"/>
              </a:rPr>
              <a:t>seed (</a:t>
            </a:r>
            <a:r>
              <a:rPr lang="el-GR" dirty="0">
                <a:latin typeface="Times New Roman" panose="02020603050405020304" pitchFamily="18" charset="0"/>
                <a:cs typeface="Times New Roman" panose="02020603050405020304" pitchFamily="18" charset="0"/>
              </a:rPr>
              <a:t>π.χ. ημερομηνία, </a:t>
            </a:r>
            <a:r>
              <a:rPr lang="en-US" dirty="0">
                <a:latin typeface="Times New Roman" panose="02020603050405020304" pitchFamily="18" charset="0"/>
                <a:cs typeface="Times New Roman" panose="02020603050405020304" pitchFamily="18" charset="0"/>
              </a:rPr>
              <a:t>hash code, </a:t>
            </a:r>
            <a:r>
              <a:rPr lang="el-GR" dirty="0">
                <a:latin typeface="Times New Roman" panose="02020603050405020304" pitchFamily="18" charset="0"/>
                <a:cs typeface="Times New Roman" panose="02020603050405020304" pitchFamily="18" charset="0"/>
              </a:rPr>
              <a:t>ακέραιος αριθμός</a:t>
            </a:r>
            <a:r>
              <a:rPr lang="en-US" dirty="0" smtClean="0">
                <a:latin typeface="Times New Roman" panose="02020603050405020304" pitchFamily="18" charset="0"/>
                <a:cs typeface="Times New Roman" panose="02020603050405020304" pitchFamily="18" charset="0"/>
              </a:rPr>
              <a:t>).</a:t>
            </a:r>
            <a:r>
              <a:rPr lang="el-GR" dirty="0" smtClean="0">
                <a:latin typeface="Times New Roman" panose="02020603050405020304" pitchFamily="18" charset="0"/>
                <a:cs typeface="Times New Roman" panose="02020603050405020304" pitchFamily="18" charset="0"/>
              </a:rPr>
              <a:t> Το </a:t>
            </a:r>
            <a:r>
              <a:rPr lang="en-US" dirty="0" smtClean="0">
                <a:latin typeface="Times New Roman" panose="02020603050405020304" pitchFamily="18" charset="0"/>
                <a:cs typeface="Times New Roman" panose="02020603050405020304" pitchFamily="18" charset="0"/>
              </a:rPr>
              <a:t>seed </a:t>
            </a:r>
            <a:r>
              <a:rPr lang="el-GR" dirty="0" smtClean="0">
                <a:latin typeface="Times New Roman" panose="02020603050405020304" pitchFamily="18" charset="0"/>
                <a:cs typeface="Times New Roman" panose="02020603050405020304" pitchFamily="18" charset="0"/>
              </a:rPr>
              <a:t>το μοιράζονται τα </a:t>
            </a:r>
            <a:r>
              <a:rPr lang="en-US" dirty="0" smtClean="0">
                <a:latin typeface="Times New Roman" panose="02020603050405020304" pitchFamily="18" charset="0"/>
                <a:cs typeface="Times New Roman" panose="02020603050405020304" pitchFamily="18" charset="0"/>
              </a:rPr>
              <a:t>bots </a:t>
            </a:r>
            <a:r>
              <a:rPr lang="el-GR" dirty="0" smtClean="0">
                <a:latin typeface="Times New Roman" panose="02020603050405020304" pitchFamily="18" charset="0"/>
                <a:cs typeface="Times New Roman" panose="02020603050405020304" pitchFamily="18" charset="0"/>
              </a:rPr>
              <a:t>και οι </a:t>
            </a:r>
            <a:r>
              <a:rPr lang="en-US" dirty="0" smtClean="0">
                <a:latin typeface="Times New Roman" panose="02020603050405020304" pitchFamily="18" charset="0"/>
                <a:cs typeface="Times New Roman" panose="02020603050405020304" pitchFamily="18" charset="0"/>
              </a:rPr>
              <a:t>C&amp;C</a:t>
            </a:r>
            <a:r>
              <a:rPr lang="el-GR" dirty="0" smtClean="0">
                <a:latin typeface="Times New Roman" panose="02020603050405020304" pitchFamily="18" charset="0"/>
                <a:cs typeface="Times New Roman" panose="02020603050405020304" pitchFamily="18" charset="0"/>
              </a:rPr>
              <a:t> και είναι γνωστό μόνο σε αυτούς.</a:t>
            </a:r>
            <a:endParaRPr lang="el-GR" dirty="0">
              <a:latin typeface="Times New Roman" panose="02020603050405020304" pitchFamily="18" charset="0"/>
              <a:cs typeface="Times New Roman" panose="02020603050405020304" pitchFamily="18" charset="0"/>
            </a:endParaRPr>
          </a:p>
          <a:p>
            <a:endParaRPr lang="el-GR" dirty="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Παράγουν στην έξοδο ένα ψευδοτυχαίο σύνολο από </a:t>
            </a:r>
            <a:r>
              <a:rPr lang="en-US" dirty="0">
                <a:latin typeface="Times New Roman" panose="02020603050405020304" pitchFamily="18" charset="0"/>
                <a:cs typeface="Times New Roman" panose="02020603050405020304" pitchFamily="18" charset="0"/>
              </a:rPr>
              <a:t>domain names (domain fluxing).</a:t>
            </a:r>
          </a:p>
          <a:p>
            <a:endParaRPr lang="en-US" dirty="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Ένα υποσύνολο από τα παραγόμενα </a:t>
            </a:r>
            <a:r>
              <a:rPr lang="en-US" dirty="0">
                <a:latin typeface="Times New Roman" panose="02020603050405020304" pitchFamily="18" charset="0"/>
                <a:cs typeface="Times New Roman" panose="02020603050405020304" pitchFamily="18" charset="0"/>
              </a:rPr>
              <a:t>domain names </a:t>
            </a:r>
            <a:r>
              <a:rPr lang="el-GR" dirty="0">
                <a:latin typeface="Times New Roman" panose="02020603050405020304" pitchFamily="18" charset="0"/>
                <a:cs typeface="Times New Roman" panose="02020603050405020304" pitchFamily="18" charset="0"/>
              </a:rPr>
              <a:t>εκχωρείται </a:t>
            </a:r>
            <a:r>
              <a:rPr lang="en-US" dirty="0" smtClean="0">
                <a:latin typeface="Times New Roman" panose="02020603050405020304" pitchFamily="18" charset="0"/>
                <a:cs typeface="Times New Roman" panose="02020603050405020304" pitchFamily="18" charset="0"/>
              </a:rPr>
              <a:t>(</a:t>
            </a:r>
            <a:r>
              <a:rPr lang="el-GR" dirty="0" smtClean="0">
                <a:latin typeface="Times New Roman" panose="02020603050405020304" pitchFamily="18" charset="0"/>
                <a:cs typeface="Times New Roman" panose="02020603050405020304" pitchFamily="18" charset="0"/>
              </a:rPr>
              <a:t>π.χ. με αυτόματο και ανώνυμο </a:t>
            </a:r>
            <a:r>
              <a:rPr lang="en-US" dirty="0" smtClean="0">
                <a:latin typeface="Times New Roman" panose="02020603050405020304" pitchFamily="18" charset="0"/>
                <a:cs typeface="Times New Roman" panose="02020603050405020304" pitchFamily="18" charset="0"/>
              </a:rPr>
              <a:t>registration) </a:t>
            </a:r>
            <a:r>
              <a:rPr lang="el-GR" dirty="0" smtClean="0">
                <a:latin typeface="Times New Roman" panose="02020603050405020304" pitchFamily="18" charset="0"/>
                <a:cs typeface="Times New Roman" panose="02020603050405020304" pitchFamily="18" charset="0"/>
              </a:rPr>
              <a:t>στους </a:t>
            </a:r>
            <a:r>
              <a:rPr lang="en-US" dirty="0">
                <a:latin typeface="Times New Roman" panose="02020603050405020304" pitchFamily="18" charset="0"/>
                <a:cs typeface="Times New Roman" panose="02020603050405020304" pitchFamily="18" charset="0"/>
              </a:rPr>
              <a:t>C&amp;C </a:t>
            </a:r>
            <a:r>
              <a:rPr lang="en-US" dirty="0" smtClean="0">
                <a:latin typeface="Times New Roman" panose="02020603050405020304" pitchFamily="18" charset="0"/>
                <a:cs typeface="Times New Roman" panose="02020603050405020304" pitchFamily="18" charset="0"/>
              </a:rPr>
              <a:t>servers.</a:t>
            </a:r>
            <a:endParaRPr lang="el-GR" dirty="0">
              <a:latin typeface="Times New Roman" panose="02020603050405020304" pitchFamily="18" charset="0"/>
              <a:cs typeface="Times New Roman" panose="02020603050405020304" pitchFamily="18" charset="0"/>
            </a:endParaRPr>
          </a:p>
          <a:p>
            <a:endParaRPr lang="el-GR" dirty="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Κάθε </a:t>
            </a:r>
            <a:r>
              <a:rPr lang="en-US" dirty="0">
                <a:latin typeface="Times New Roman" panose="02020603050405020304" pitchFamily="18" charset="0"/>
                <a:cs typeface="Times New Roman" panose="02020603050405020304" pitchFamily="18" charset="0"/>
              </a:rPr>
              <a:t>bot</a:t>
            </a:r>
            <a:r>
              <a:rPr lang="el-GR" dirty="0">
                <a:latin typeface="Times New Roman" panose="02020603050405020304" pitchFamily="18" charset="0"/>
                <a:cs typeface="Times New Roman" panose="02020603050405020304" pitchFamily="18" charset="0"/>
              </a:rPr>
              <a:t> στέλνει διαδοχικά </a:t>
            </a:r>
            <a:r>
              <a:rPr lang="en-US" dirty="0">
                <a:latin typeface="Times New Roman" panose="02020603050405020304" pitchFamily="18" charset="0"/>
                <a:cs typeface="Times New Roman" panose="02020603050405020304" pitchFamily="18" charset="0"/>
              </a:rPr>
              <a:t>DNS queries </a:t>
            </a:r>
            <a:r>
              <a:rPr lang="el-GR" dirty="0">
                <a:latin typeface="Times New Roman" panose="02020603050405020304" pitchFamily="18" charset="0"/>
                <a:cs typeface="Times New Roman" panose="02020603050405020304" pitchFamily="18" charset="0"/>
              </a:rPr>
              <a:t>για τα </a:t>
            </a:r>
            <a:r>
              <a:rPr lang="en-US" dirty="0">
                <a:latin typeface="Times New Roman" panose="02020603050405020304" pitchFamily="18" charset="0"/>
                <a:cs typeface="Times New Roman" panose="02020603050405020304" pitchFamily="18" charset="0"/>
              </a:rPr>
              <a:t>domain names </a:t>
            </a:r>
            <a:r>
              <a:rPr lang="el-GR" dirty="0">
                <a:latin typeface="Times New Roman" panose="02020603050405020304" pitchFamily="18" charset="0"/>
                <a:cs typeface="Times New Roman" panose="02020603050405020304" pitchFamily="18" charset="0"/>
              </a:rPr>
              <a:t>που παράγονται, μέχρι να λάβει θετική απόκριση και να συνδεθεί στον αντίστοιχο </a:t>
            </a:r>
            <a:r>
              <a:rPr lang="en-US" dirty="0">
                <a:latin typeface="Times New Roman" panose="02020603050405020304" pitchFamily="18" charset="0"/>
                <a:cs typeface="Times New Roman" panose="02020603050405020304" pitchFamily="18" charset="0"/>
              </a:rPr>
              <a:t>C&amp;C.</a:t>
            </a:r>
          </a:p>
          <a:p>
            <a:endParaRPr lang="en-US" dirty="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Ασύμμετρη επίθεση αφού απαιτείται η γνώση όλων των πιθανών </a:t>
            </a:r>
            <a:r>
              <a:rPr lang="en-US" dirty="0">
                <a:latin typeface="Times New Roman" panose="02020603050405020304" pitchFamily="18" charset="0"/>
                <a:cs typeface="Times New Roman" panose="02020603050405020304" pitchFamily="18" charset="0"/>
              </a:rPr>
              <a:t>domain names </a:t>
            </a:r>
            <a:r>
              <a:rPr lang="el-GR" dirty="0">
                <a:latin typeface="Times New Roman" panose="02020603050405020304" pitchFamily="18" charset="0"/>
                <a:cs typeface="Times New Roman" panose="02020603050405020304" pitchFamily="18" charset="0"/>
              </a:rPr>
              <a:t>για </a:t>
            </a:r>
            <a:r>
              <a:rPr lang="en-US" dirty="0">
                <a:latin typeface="Times New Roman" panose="02020603050405020304" pitchFamily="18" charset="0"/>
                <a:cs typeface="Times New Roman" panose="02020603050405020304" pitchFamily="18" charset="0"/>
              </a:rPr>
              <a:t>blacklisting</a:t>
            </a:r>
            <a:r>
              <a:rPr lang="el-GR" dirty="0">
                <a:latin typeface="Times New Roman" panose="02020603050405020304" pitchFamily="18" charset="0"/>
                <a:cs typeface="Times New Roman" panose="02020603050405020304" pitchFamily="18" charset="0"/>
              </a:rPr>
              <a:t> των </a:t>
            </a:r>
            <a:r>
              <a:rPr lang="en-US" dirty="0">
                <a:latin typeface="Times New Roman" panose="02020603050405020304" pitchFamily="18" charset="0"/>
                <a:cs typeface="Times New Roman" panose="02020603050405020304" pitchFamily="18" charset="0"/>
              </a:rPr>
              <a:t>C&amp;C.</a:t>
            </a:r>
          </a:p>
        </p:txBody>
      </p:sp>
    </p:spTree>
    <p:extLst>
      <p:ext uri="{BB962C8B-B14F-4D97-AF65-F5344CB8AC3E}">
        <p14:creationId xmlns:p14="http://schemas.microsoft.com/office/powerpoint/2010/main" val="1105312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0">
              <a:schemeClr val="bg1"/>
            </a:gs>
          </a:gsLst>
          <a:lin ang="5400000" scaled="1"/>
        </a:gradFill>
        <a:effectLst/>
      </p:bgPr>
    </p:bg>
    <p:spTree>
      <p:nvGrpSpPr>
        <p:cNvPr id="1" name=""/>
        <p:cNvGrpSpPr/>
        <p:nvPr/>
      </p:nvGrpSpPr>
      <p:grpSpPr>
        <a:xfrm>
          <a:off x="0" y="0"/>
          <a:ext cx="0" cy="0"/>
          <a:chOff x="0" y="0"/>
          <a:chExt cx="0" cy="0"/>
        </a:xfrm>
      </p:grpSpPr>
      <p:sp>
        <p:nvSpPr>
          <p:cNvPr id="3" name="Τίτλος 2"/>
          <p:cNvSpPr>
            <a:spLocks noGrp="1"/>
          </p:cNvSpPr>
          <p:nvPr>
            <p:ph type="title"/>
          </p:nvPr>
        </p:nvSpPr>
        <p:spPr>
          <a:xfrm>
            <a:off x="438846" y="65312"/>
            <a:ext cx="7577394" cy="539700"/>
          </a:xfrm>
        </p:spPr>
        <p:txBody>
          <a:bodyPr/>
          <a:lstStyle/>
          <a:p>
            <a:r>
              <a:rPr lang="en-US" b="1" dirty="0">
                <a:solidFill>
                  <a:srgbClr val="002060"/>
                </a:solidFill>
                <a:latin typeface="+mj-lt"/>
              </a:rPr>
              <a:t>DGA Generation Schemes </a:t>
            </a:r>
            <a:r>
              <a:rPr lang="el-GR" b="1" dirty="0">
                <a:solidFill>
                  <a:srgbClr val="002060"/>
                </a:solidFill>
                <a:latin typeface="+mj-lt"/>
              </a:rPr>
              <a:t>(</a:t>
            </a:r>
            <a:r>
              <a:rPr lang="en-US" b="1" dirty="0">
                <a:solidFill>
                  <a:srgbClr val="002060"/>
                </a:solidFill>
                <a:latin typeface="+mj-lt"/>
              </a:rPr>
              <a:t>based on seed</a:t>
            </a:r>
            <a:r>
              <a:rPr lang="el-GR" b="1" dirty="0">
                <a:solidFill>
                  <a:srgbClr val="002060"/>
                </a:solidFill>
                <a:latin typeface="+mj-lt"/>
              </a:rPr>
              <a:t>)</a:t>
            </a:r>
            <a:endParaRPr lang="en-US" b="1" dirty="0">
              <a:solidFill>
                <a:srgbClr val="002060"/>
              </a:solidFill>
              <a:latin typeface="+mj-lt"/>
            </a:endParaRPr>
          </a:p>
        </p:txBody>
      </p:sp>
      <p:graphicFrame>
        <p:nvGraphicFramePr>
          <p:cNvPr id="4" name="Πίνακας 3"/>
          <p:cNvGraphicFramePr>
            <a:graphicFrameLocks noGrp="1"/>
          </p:cNvGraphicFramePr>
          <p:nvPr>
            <p:extLst>
              <p:ext uri="{D42A27DB-BD31-4B8C-83A1-F6EECF244321}">
                <p14:modId xmlns:p14="http://schemas.microsoft.com/office/powerpoint/2010/main" val="946675032"/>
              </p:ext>
            </p:extLst>
          </p:nvPr>
        </p:nvGraphicFramePr>
        <p:xfrm>
          <a:off x="438846" y="882163"/>
          <a:ext cx="8201062" cy="2458220"/>
        </p:xfrm>
        <a:graphic>
          <a:graphicData uri="http://schemas.openxmlformats.org/drawingml/2006/table">
            <a:tbl>
              <a:tblPr firstRow="1" bandRow="1">
                <a:tableStyleId>{E8B1032C-EA38-4F05-BA0D-38AFFFC7BED3}</a:tableStyleId>
              </a:tblPr>
              <a:tblGrid>
                <a:gridCol w="2700686">
                  <a:extLst>
                    <a:ext uri="{9D8B030D-6E8A-4147-A177-3AD203B41FA5}">
                      <a16:colId xmlns:a16="http://schemas.microsoft.com/office/drawing/2014/main" val="2811881692"/>
                    </a:ext>
                  </a:extLst>
                </a:gridCol>
                <a:gridCol w="2541840">
                  <a:extLst>
                    <a:ext uri="{9D8B030D-6E8A-4147-A177-3AD203B41FA5}">
                      <a16:colId xmlns:a16="http://schemas.microsoft.com/office/drawing/2014/main" val="925826250"/>
                    </a:ext>
                  </a:extLst>
                </a:gridCol>
                <a:gridCol w="2958536">
                  <a:extLst>
                    <a:ext uri="{9D8B030D-6E8A-4147-A177-3AD203B41FA5}">
                      <a16:colId xmlns:a16="http://schemas.microsoft.com/office/drawing/2014/main" val="4097706297"/>
                    </a:ext>
                  </a:extLst>
                </a:gridCol>
              </a:tblGrid>
              <a:tr h="494552">
                <a:tc>
                  <a:txBody>
                    <a:bodyPr/>
                    <a:lstStyle/>
                    <a:p>
                      <a:pPr algn="ctr"/>
                      <a:r>
                        <a:rPr lang="en-US" dirty="0">
                          <a:solidFill>
                            <a:srgbClr val="002060"/>
                          </a:solidFill>
                        </a:rPr>
                        <a:t>Type</a:t>
                      </a:r>
                    </a:p>
                  </a:txBody>
                  <a:tcPr/>
                </a:tc>
                <a:tc>
                  <a:txBody>
                    <a:bodyPr/>
                    <a:lstStyle/>
                    <a:p>
                      <a:pPr algn="ctr"/>
                      <a:r>
                        <a:rPr lang="en-US" dirty="0">
                          <a:solidFill>
                            <a:srgbClr val="002060"/>
                          </a:solidFill>
                        </a:rPr>
                        <a:t>DGA Family</a:t>
                      </a:r>
                    </a:p>
                  </a:txBody>
                  <a:tcPr/>
                </a:tc>
                <a:tc>
                  <a:txBody>
                    <a:bodyPr/>
                    <a:lstStyle/>
                    <a:p>
                      <a:pPr algn="ctr"/>
                      <a:r>
                        <a:rPr lang="en-US" dirty="0">
                          <a:solidFill>
                            <a:srgbClr val="002060"/>
                          </a:solidFill>
                        </a:rPr>
                        <a:t>Example Domain</a:t>
                      </a:r>
                    </a:p>
                  </a:txBody>
                  <a:tcPr/>
                </a:tc>
                <a:extLst>
                  <a:ext uri="{0D108BD9-81ED-4DB2-BD59-A6C34878D82A}">
                    <a16:rowId xmlns:a16="http://schemas.microsoft.com/office/drawing/2014/main" val="1470409880"/>
                  </a:ext>
                </a:extLst>
              </a:tr>
              <a:tr h="494552">
                <a:tc>
                  <a:txBody>
                    <a:bodyPr/>
                    <a:lstStyle/>
                    <a:p>
                      <a:pPr algn="ctr"/>
                      <a:r>
                        <a:rPr lang="en-US" dirty="0">
                          <a:solidFill>
                            <a:srgbClr val="002060"/>
                          </a:solidFill>
                        </a:rPr>
                        <a:t>Alphanumeric (A)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DirCrypt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vlbqryjd.com</a:t>
                      </a:r>
                    </a:p>
                  </a:txBody>
                  <a:tcPr/>
                </a:tc>
                <a:extLst>
                  <a:ext uri="{0D108BD9-81ED-4DB2-BD59-A6C34878D82A}">
                    <a16:rowId xmlns:a16="http://schemas.microsoft.com/office/drawing/2014/main" val="2455583929"/>
                  </a:ext>
                </a:extLst>
              </a:tr>
              <a:tr h="494552">
                <a:tc>
                  <a:txBody>
                    <a:bodyPr/>
                    <a:lstStyle/>
                    <a:p>
                      <a:pPr algn="ctr"/>
                      <a:r>
                        <a:rPr lang="en-US" dirty="0">
                          <a:solidFill>
                            <a:srgbClr val="002060"/>
                          </a:solidFill>
                        </a:rPr>
                        <a:t>Wordlist</a:t>
                      </a:r>
                      <a:r>
                        <a:rPr lang="en-US" baseline="0" dirty="0">
                          <a:solidFill>
                            <a:srgbClr val="002060"/>
                          </a:solidFill>
                        </a:rPr>
                        <a:t> (W)</a:t>
                      </a:r>
                      <a:endParaRPr lang="en-US" dirty="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Matsnu</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termacceptyear.com</a:t>
                      </a:r>
                    </a:p>
                  </a:txBody>
                  <a:tcPr/>
                </a:tc>
                <a:extLst>
                  <a:ext uri="{0D108BD9-81ED-4DB2-BD59-A6C34878D82A}">
                    <a16:rowId xmlns:a16="http://schemas.microsoft.com/office/drawing/2014/main" val="834159186"/>
                  </a:ext>
                </a:extLst>
              </a:tr>
              <a:tr h="494552">
                <a:tc>
                  <a:txBody>
                    <a:bodyPr/>
                    <a:lstStyle/>
                    <a:p>
                      <a:pPr algn="ctr"/>
                      <a:r>
                        <a:rPr lang="en-US" dirty="0">
                          <a:solidFill>
                            <a:srgbClr val="002060"/>
                          </a:solidFill>
                        </a:rPr>
                        <a:t>Hashing (H)</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MoneroDownloader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b83ed4877eec1997fcc3a.info</a:t>
                      </a:r>
                    </a:p>
                  </a:txBody>
                  <a:tcPr/>
                </a:tc>
                <a:extLst>
                  <a:ext uri="{0D108BD9-81ED-4DB2-BD59-A6C34878D82A}">
                    <a16:rowId xmlns:a16="http://schemas.microsoft.com/office/drawing/2014/main" val="2829503757"/>
                  </a:ext>
                </a:extLst>
              </a:tr>
              <a:tr h="480012">
                <a:tc>
                  <a:txBody>
                    <a:bodyPr/>
                    <a:lstStyle/>
                    <a:p>
                      <a:pPr algn="ctr"/>
                      <a:r>
                        <a:rPr lang="en-US" dirty="0">
                          <a:solidFill>
                            <a:srgbClr val="002060"/>
                          </a:solidFill>
                        </a:rPr>
                        <a:t>Permutation</a:t>
                      </a:r>
                      <a:r>
                        <a:rPr lang="en-US" baseline="0" dirty="0">
                          <a:solidFill>
                            <a:srgbClr val="002060"/>
                          </a:solidFill>
                        </a:rPr>
                        <a:t> (P)</a:t>
                      </a:r>
                      <a:endParaRPr lang="en-US" dirty="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VolatileCedar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rgbClr val="002060"/>
                          </a:solidFill>
                          <a:latin typeface="+mn-lt"/>
                          <a:ea typeface="+mn-ea"/>
                          <a:cs typeface="+mn-cs"/>
                          <a:sym typeface="Arial"/>
                        </a:rPr>
                        <a:t>dotnetexplorer.info</a:t>
                      </a:r>
                    </a:p>
                  </a:txBody>
                  <a:tcPr/>
                </a:tc>
                <a:extLst>
                  <a:ext uri="{0D108BD9-81ED-4DB2-BD59-A6C34878D82A}">
                    <a16:rowId xmlns:a16="http://schemas.microsoft.com/office/drawing/2014/main" val="987276138"/>
                  </a:ext>
                </a:extLst>
              </a:tr>
            </a:tbl>
          </a:graphicData>
        </a:graphic>
      </p:graphicFrame>
      <p:sp>
        <p:nvSpPr>
          <p:cNvPr id="2" name="TextBox 1"/>
          <p:cNvSpPr txBox="1"/>
          <p:nvPr/>
        </p:nvSpPr>
        <p:spPr>
          <a:xfrm>
            <a:off x="438846" y="3617534"/>
            <a:ext cx="7775514" cy="954107"/>
          </a:xfrm>
          <a:prstGeom prst="rect">
            <a:avLst/>
          </a:prstGeom>
          <a:noFill/>
        </p:spPr>
        <p:txBody>
          <a:bodyPr wrap="square" rtlCol="0">
            <a:spAutoFit/>
          </a:bodyPr>
          <a:lstStyle/>
          <a:p>
            <a:pPr marL="285750" indent="-285750">
              <a:buFont typeface="Wingdings" panose="05000000000000000000" pitchFamily="2" charset="2"/>
              <a:buChar char="Ø"/>
            </a:pPr>
            <a:r>
              <a:rPr lang="el-GR" dirty="0" smtClean="0">
                <a:solidFill>
                  <a:schemeClr val="tx2">
                    <a:lumMod val="75000"/>
                  </a:schemeClr>
                </a:solidFill>
              </a:rPr>
              <a:t>Η μορφή των </a:t>
            </a:r>
            <a:r>
              <a:rPr lang="en-US" dirty="0" smtClean="0">
                <a:solidFill>
                  <a:schemeClr val="tx2">
                    <a:lumMod val="75000"/>
                  </a:schemeClr>
                </a:solidFill>
              </a:rPr>
              <a:t>domain names </a:t>
            </a:r>
            <a:r>
              <a:rPr lang="el-GR" dirty="0" smtClean="0">
                <a:solidFill>
                  <a:schemeClr val="tx2">
                    <a:lumMod val="75000"/>
                  </a:schemeClr>
                </a:solidFill>
              </a:rPr>
              <a:t>που παράγονται από </a:t>
            </a:r>
            <a:r>
              <a:rPr lang="en-US" dirty="0" smtClean="0">
                <a:solidFill>
                  <a:schemeClr val="tx2">
                    <a:lumMod val="75000"/>
                  </a:schemeClr>
                </a:solidFill>
              </a:rPr>
              <a:t>DGAs</a:t>
            </a:r>
            <a:r>
              <a:rPr lang="el-GR" dirty="0" smtClean="0">
                <a:solidFill>
                  <a:schemeClr val="tx2">
                    <a:lumMod val="75000"/>
                  </a:schemeClr>
                </a:solidFill>
              </a:rPr>
              <a:t> συνήθως διαφέρει σημαντικά από τα αντίστοιχα </a:t>
            </a:r>
            <a:r>
              <a:rPr lang="en-US" dirty="0" smtClean="0">
                <a:solidFill>
                  <a:schemeClr val="tx2">
                    <a:lumMod val="75000"/>
                  </a:schemeClr>
                </a:solidFill>
              </a:rPr>
              <a:t>legit domain names. </a:t>
            </a:r>
            <a:r>
              <a:rPr lang="el-GR" dirty="0" smtClean="0">
                <a:solidFill>
                  <a:schemeClr val="tx2">
                    <a:lumMod val="75000"/>
                  </a:schemeClr>
                </a:solidFill>
              </a:rPr>
              <a:t>Εξαίρεση αποτελούν οι </a:t>
            </a:r>
            <a:r>
              <a:rPr lang="en-US" dirty="0" smtClean="0">
                <a:solidFill>
                  <a:schemeClr val="tx2">
                    <a:lumMod val="75000"/>
                  </a:schemeClr>
                </a:solidFill>
              </a:rPr>
              <a:t>wordlist-based DGAs </a:t>
            </a:r>
            <a:r>
              <a:rPr lang="el-GR" dirty="0" smtClean="0">
                <a:solidFill>
                  <a:schemeClr val="tx2">
                    <a:lumMod val="75000"/>
                  </a:schemeClr>
                </a:solidFill>
              </a:rPr>
              <a:t>οι οποίοι συνενώνουν δύο ή και παραπάνω πραγματικές λέξεις (π.χ. από ένα λεξικό) για να παράγουν </a:t>
            </a:r>
            <a:r>
              <a:rPr lang="en-US" dirty="0" smtClean="0">
                <a:solidFill>
                  <a:schemeClr val="tx2">
                    <a:lumMod val="75000"/>
                  </a:schemeClr>
                </a:solidFill>
              </a:rPr>
              <a:t>domain names</a:t>
            </a:r>
            <a:r>
              <a:rPr lang="el-GR" dirty="0" smtClean="0">
                <a:solidFill>
                  <a:schemeClr val="tx2">
                    <a:lumMod val="75000"/>
                  </a:schemeClr>
                </a:solidFill>
              </a:rPr>
              <a:t>.</a:t>
            </a:r>
            <a:endParaRPr lang="en-US" dirty="0">
              <a:solidFill>
                <a:schemeClr val="tx2">
                  <a:lumMod val="75000"/>
                </a:schemeClr>
              </a:solidFill>
            </a:endParaRPr>
          </a:p>
        </p:txBody>
      </p:sp>
    </p:spTree>
    <p:extLst>
      <p:ext uri="{BB962C8B-B14F-4D97-AF65-F5344CB8AC3E}">
        <p14:creationId xmlns:p14="http://schemas.microsoft.com/office/powerpoint/2010/main" val="400379349"/>
      </p:ext>
    </p:extLst>
  </p:cSld>
  <p:clrMapOvr>
    <a:masterClrMapping/>
  </p:clrMapOvr>
  <p:timing>
    <p:tnLst>
      <p:par>
        <p:cTn id="1" dur="indefinite" restart="never" nodeType="tmRoot"/>
      </p:par>
    </p:tn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21944</TotalTime>
  <Words>3714</Words>
  <Application>Microsoft Office PowerPoint</Application>
  <PresentationFormat>Προβολή στην οθόνη (16:9)</PresentationFormat>
  <Paragraphs>442</Paragraphs>
  <Slides>45</Slides>
  <Notes>13</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45</vt:i4>
      </vt:variant>
    </vt:vector>
  </HeadingPairs>
  <TitlesOfParts>
    <vt:vector size="56" baseType="lpstr">
      <vt:lpstr>Times New Roman</vt:lpstr>
      <vt:lpstr>Cambria Math</vt:lpstr>
      <vt:lpstr>Fira Sans</vt:lpstr>
      <vt:lpstr>DM Sans</vt:lpstr>
      <vt:lpstr>Nunito Sans ExtraBold</vt:lpstr>
      <vt:lpstr>Viga</vt:lpstr>
      <vt:lpstr>맑은 고딕</vt:lpstr>
      <vt:lpstr>Arial</vt:lpstr>
      <vt:lpstr>Wingdings</vt:lpstr>
      <vt:lpstr>Fira Sans Extra Condensed Medium</vt:lpstr>
      <vt:lpstr>Cyber Security Business Plan</vt:lpstr>
      <vt:lpstr>Ανίχνευση Κίνησης  DGA-Based Botnet με Μεθόδους Federated Learning</vt:lpstr>
      <vt:lpstr>Λέξεις Κλειδιά</vt:lpstr>
      <vt:lpstr>Περιεχόμενο της Παρουσίασης</vt:lpstr>
      <vt:lpstr> 01  Botnets – Domain Generation Algorithms</vt:lpstr>
      <vt:lpstr>Παρουσίαση του PowerPoint</vt:lpstr>
      <vt:lpstr>Κακόβουλες Δραστηριότητες Botnet</vt:lpstr>
      <vt:lpstr>Botnet Structures</vt:lpstr>
      <vt:lpstr>Domain Generation Algorithms (DGAs)</vt:lpstr>
      <vt:lpstr>DGA Generation Schemes (based on seed)</vt:lpstr>
      <vt:lpstr>Άμυνα - Τεχνικές Ανίχνευσης Κίνησης DGA-Based Botnet </vt:lpstr>
      <vt:lpstr>Παρουσίαση του PowerPoint</vt:lpstr>
      <vt:lpstr>Παρουσίαση του PowerPoint</vt:lpstr>
      <vt:lpstr>Υλοποίηση Μοντέλων – Ανιχνευτών DGA Κίνησης</vt:lpstr>
      <vt:lpstr>A. Convolutional Neural Network (CNN)</vt:lpstr>
      <vt:lpstr>B. Convolutional Neural Network (CNN)</vt:lpstr>
      <vt:lpstr>A. Long Short Term Memory Network (LSTM)</vt:lpstr>
      <vt:lpstr>B. Long Short Term Memory Network (LSTM)</vt:lpstr>
      <vt:lpstr>Bidirectional LSTM</vt:lpstr>
      <vt:lpstr>03  Motivations for Federated Learning</vt:lpstr>
      <vt:lpstr>Ανάγκη για Συνεργατική Εκπαίδευση Μοντέλων</vt:lpstr>
      <vt:lpstr>01</vt:lpstr>
      <vt:lpstr>Federated Learning</vt:lpstr>
      <vt:lpstr>Κύκλος Ζωής Federated Learning</vt:lpstr>
      <vt:lpstr>Συνεργατική Καταπολέμηση DGA-Based Botnet</vt:lpstr>
      <vt:lpstr>Frameworks for Federated Learning</vt:lpstr>
      <vt:lpstr>Πειραματική Διάταξη Federated Learning</vt:lpstr>
      <vt:lpstr>04  Πειράματα και Αποτελέσματα</vt:lpstr>
      <vt:lpstr>Περιγραφή training και testing dataset</vt:lpstr>
      <vt:lpstr>Training Datasets</vt:lpstr>
      <vt:lpstr>Παρουσίαση του PowerPoint</vt:lpstr>
      <vt:lpstr>Παρουσίαση του PowerPoint</vt:lpstr>
      <vt:lpstr>Απόδοση των Μοντέλων σε Non-Federated Learning</vt:lpstr>
      <vt:lpstr>Παρουσίαση του PowerPoint</vt:lpstr>
      <vt:lpstr>Παρουσίαση του PowerPoint</vt:lpstr>
      <vt:lpstr>Εκπαίδευση των Μοντέλων με Federated Learning</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Συμπεράσματα (A)</vt:lpstr>
      <vt:lpstr>Συμπεράσματα (B)</vt:lpstr>
      <vt:lpstr>Μελλοντικές Επεκτάσεις</vt:lpstr>
      <vt:lpstr>Παρουσίαση του PowerPoint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Εντοπισμός Κίνησης  DGA-Based Botnet με Μεθόδους Federated Learning</dc:title>
  <dc:creator>soul</dc:creator>
  <cp:lastModifiedBy>Γιωργος Σουλιωτης</cp:lastModifiedBy>
  <cp:revision>752</cp:revision>
  <dcterms:modified xsi:type="dcterms:W3CDTF">2020-11-02T17:51:28Z</dcterms:modified>
</cp:coreProperties>
</file>